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77" r:id="rId2"/>
    <p:sldMasterId id="2147483681" r:id="rId3"/>
    <p:sldMasterId id="2147483683" r:id="rId4"/>
  </p:sldMasterIdLst>
  <p:notesMasterIdLst>
    <p:notesMasterId r:id="rId64"/>
  </p:notesMasterIdLst>
  <p:sldIdLst>
    <p:sldId id="259" r:id="rId5"/>
    <p:sldId id="264" r:id="rId6"/>
    <p:sldId id="267" r:id="rId7"/>
    <p:sldId id="268" r:id="rId8"/>
    <p:sldId id="356" r:id="rId9"/>
    <p:sldId id="357" r:id="rId10"/>
    <p:sldId id="358" r:id="rId11"/>
    <p:sldId id="270" r:id="rId12"/>
    <p:sldId id="277" r:id="rId13"/>
    <p:sldId id="271" r:id="rId14"/>
    <p:sldId id="274" r:id="rId15"/>
    <p:sldId id="275" r:id="rId16"/>
    <p:sldId id="276" r:id="rId17"/>
    <p:sldId id="278" r:id="rId18"/>
    <p:sldId id="280" r:id="rId19"/>
    <p:sldId id="281" r:id="rId20"/>
    <p:sldId id="282" r:id="rId21"/>
    <p:sldId id="283" r:id="rId22"/>
    <p:sldId id="286" r:id="rId23"/>
    <p:sldId id="284" r:id="rId24"/>
    <p:sldId id="285" r:id="rId25"/>
    <p:sldId id="287" r:id="rId26"/>
    <p:sldId id="291" r:id="rId27"/>
    <p:sldId id="292" r:id="rId28"/>
    <p:sldId id="295" r:id="rId29"/>
    <p:sldId id="296" r:id="rId30"/>
    <p:sldId id="297" r:id="rId31"/>
    <p:sldId id="359" r:id="rId32"/>
    <p:sldId id="360" r:id="rId33"/>
    <p:sldId id="361" r:id="rId34"/>
    <p:sldId id="324" r:id="rId35"/>
    <p:sldId id="331" r:id="rId36"/>
    <p:sldId id="333" r:id="rId37"/>
    <p:sldId id="363" r:id="rId38"/>
    <p:sldId id="364" r:id="rId39"/>
    <p:sldId id="365" r:id="rId40"/>
    <p:sldId id="334" r:id="rId41"/>
    <p:sldId id="335" r:id="rId42"/>
    <p:sldId id="338" r:id="rId43"/>
    <p:sldId id="339" r:id="rId44"/>
    <p:sldId id="336" r:id="rId45"/>
    <p:sldId id="337" r:id="rId46"/>
    <p:sldId id="340" r:id="rId47"/>
    <p:sldId id="341" r:id="rId48"/>
    <p:sldId id="362" r:id="rId49"/>
    <p:sldId id="343" r:id="rId50"/>
    <p:sldId id="344" r:id="rId51"/>
    <p:sldId id="342" r:id="rId52"/>
    <p:sldId id="345" r:id="rId53"/>
    <p:sldId id="346" r:id="rId54"/>
    <p:sldId id="347" r:id="rId55"/>
    <p:sldId id="348" r:id="rId56"/>
    <p:sldId id="349" r:id="rId57"/>
    <p:sldId id="350" r:id="rId58"/>
    <p:sldId id="351" r:id="rId59"/>
    <p:sldId id="352" r:id="rId60"/>
    <p:sldId id="353" r:id="rId61"/>
    <p:sldId id="354" r:id="rId62"/>
    <p:sldId id="355"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 mediu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l luminos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1506"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ante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Substituent dată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AA8637-C3C8-4A25-9449-6CD59278A430}" type="datetimeFigureOut">
              <a:rPr lang="ro-RO" smtClean="0"/>
              <a:t>05.04.2017</a:t>
            </a:fld>
            <a:endParaRPr lang="ro-RO"/>
          </a:p>
        </p:txBody>
      </p:sp>
      <p:sp>
        <p:nvSpPr>
          <p:cNvPr id="4" name="Substituent imagine diapozitiv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Substituent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6" name="Substituent subsol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ubstituent număr diapozitiv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7651F8-B2BE-4FE8-A90C-C9875991FC29}" type="slidenum">
              <a:rPr lang="ro-RO" smtClean="0"/>
              <a:t>‹#›</a:t>
            </a:fld>
            <a:endParaRPr lang="ro-RO"/>
          </a:p>
        </p:txBody>
      </p:sp>
    </p:spTree>
    <p:extLst>
      <p:ext uri="{BB962C8B-B14F-4D97-AF65-F5344CB8AC3E}">
        <p14:creationId xmlns:p14="http://schemas.microsoft.com/office/powerpoint/2010/main" val="2933515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ubstituent imagine diapozitiv 1"/>
          <p:cNvSpPr>
            <a:spLocks noGrp="1" noRot="1" noChangeAspect="1" noTextEdit="1"/>
          </p:cNvSpPr>
          <p:nvPr>
            <p:ph type="sldImg"/>
          </p:nvPr>
        </p:nvSpPr>
        <p:spPr>
          <a:ln/>
        </p:spPr>
      </p:sp>
      <p:sp>
        <p:nvSpPr>
          <p:cNvPr id="24579" name="Substituent note 2"/>
          <p:cNvSpPr>
            <a:spLocks noGrp="1"/>
          </p:cNvSpPr>
          <p:nvPr>
            <p:ph type="body" idx="1"/>
          </p:nvPr>
        </p:nvSpPr>
        <p:spPr>
          <a:noFill/>
        </p:spPr>
        <p:txBody>
          <a:bodyPr/>
          <a:lstStyle/>
          <a:p>
            <a:endParaRPr lang="ro-RO" altLang="ro-RO"/>
          </a:p>
        </p:txBody>
      </p:sp>
      <p:sp>
        <p:nvSpPr>
          <p:cNvPr id="24580" name="Substituent număr diapozitiv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2B67CF5-BB02-4C17-89BD-EFFF8D2DFD8D}" type="slidenum">
              <a:rPr lang="en-US" altLang="ro-RO" smtClean="0">
                <a:solidFill>
                  <a:srgbClr val="000000"/>
                </a:solidFill>
              </a:rPr>
              <a:pPr eaLnBrk="1" hangingPunct="1"/>
              <a:t>11</a:t>
            </a:fld>
            <a:endParaRPr lang="en-US" altLang="ro-RO">
              <a:solidFill>
                <a:srgbClr val="000000"/>
              </a:solidFill>
            </a:endParaRPr>
          </a:p>
        </p:txBody>
      </p:sp>
    </p:spTree>
    <p:extLst>
      <p:ext uri="{BB962C8B-B14F-4D97-AF65-F5344CB8AC3E}">
        <p14:creationId xmlns:p14="http://schemas.microsoft.com/office/powerpoint/2010/main" val="23966784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u diapozitiv">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65219" name="Rectangle 3"/>
          <p:cNvSpPr>
            <a:spLocks noGrp="1" noChangeArrowheads="1"/>
          </p:cNvSpPr>
          <p:nvPr>
            <p:ph type="ctrTitle"/>
          </p:nvPr>
        </p:nvSpPr>
        <p:spPr>
          <a:xfrm>
            <a:off x="2665413" y="1701800"/>
            <a:ext cx="6227762" cy="1109663"/>
          </a:xfrm>
        </p:spPr>
        <p:txBody>
          <a:bodyPr/>
          <a:lstStyle>
            <a:lvl1pPr>
              <a:defRPr sz="3200">
                <a:solidFill>
                  <a:schemeClr val="bg1"/>
                </a:solidFill>
              </a:defRPr>
            </a:lvl1pPr>
          </a:lstStyle>
          <a:p>
            <a:pPr lvl="0"/>
            <a:r>
              <a:rPr lang="ru-RU" altLang="ro-RO" noProof="0"/>
              <a:t>Click to edit Master title style</a:t>
            </a:r>
          </a:p>
        </p:txBody>
      </p:sp>
      <p:sp>
        <p:nvSpPr>
          <p:cNvPr id="265220" name="Rectangle 4"/>
          <p:cNvSpPr>
            <a:spLocks noGrp="1" noChangeArrowheads="1"/>
          </p:cNvSpPr>
          <p:nvPr>
            <p:ph type="subTitle" idx="1"/>
          </p:nvPr>
        </p:nvSpPr>
        <p:spPr>
          <a:xfrm>
            <a:off x="2665413" y="2444750"/>
            <a:ext cx="6227762" cy="696913"/>
          </a:xfrm>
        </p:spPr>
        <p:txBody>
          <a:bodyPr/>
          <a:lstStyle>
            <a:lvl1pPr marL="0" indent="0" algn="r">
              <a:buFontTx/>
              <a:buNone/>
              <a:defRPr sz="2400" b="1">
                <a:solidFill>
                  <a:schemeClr val="bg1"/>
                </a:solidFill>
              </a:defRPr>
            </a:lvl1pPr>
          </a:lstStyle>
          <a:p>
            <a:pPr lvl="0"/>
            <a:r>
              <a:rPr lang="ru-RU" altLang="ro-RO" noProof="0"/>
              <a:t>Click to edit Master subtitle style</a:t>
            </a:r>
          </a:p>
        </p:txBody>
      </p:sp>
    </p:spTree>
    <p:extLst>
      <p:ext uri="{BB962C8B-B14F-4D97-AF65-F5344CB8AC3E}">
        <p14:creationId xmlns:p14="http://schemas.microsoft.com/office/powerpoint/2010/main" val="2474319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u și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a:t>Clic pentru editare stil titlu</a:t>
            </a:r>
          </a:p>
        </p:txBody>
      </p:sp>
      <p:sp>
        <p:nvSpPr>
          <p:cNvPr id="3" name="Substituent conținut 2"/>
          <p:cNvSpPr>
            <a:spLocks noGrp="1"/>
          </p:cNvSpPr>
          <p:nvPr>
            <p:ph idx="1"/>
          </p:nvPr>
        </p:nvSpPr>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Tree>
    <p:extLst>
      <p:ext uri="{BB962C8B-B14F-4D97-AF65-F5344CB8AC3E}">
        <p14:creationId xmlns:p14="http://schemas.microsoft.com/office/powerpoint/2010/main" val="2687578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03225" y="6411913"/>
            <a:ext cx="900113" cy="244475"/>
          </a:xfrm>
          <a:prstGeom prst="rect">
            <a:avLst/>
          </a:prstGeom>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5F5F"/>
              </a:solidFill>
              <a:effectLst/>
              <a:uLnTx/>
              <a:uFillTx/>
              <a:latin typeface="Arial"/>
              <a:ea typeface="+mn-ea"/>
              <a:cs typeface="+mn-cs"/>
            </a:endParaRPr>
          </a:p>
        </p:txBody>
      </p:sp>
      <p:sp>
        <p:nvSpPr>
          <p:cNvPr id="4" name="Footer Placeholder 3"/>
          <p:cNvSpPr>
            <a:spLocks noGrp="1"/>
          </p:cNvSpPr>
          <p:nvPr>
            <p:ph type="ftr" sz="quarter" idx="11"/>
          </p:nvPr>
        </p:nvSpPr>
        <p:spPr>
          <a:xfrm>
            <a:off x="1368425" y="6411913"/>
            <a:ext cx="4679950" cy="244475"/>
          </a:xfrm>
          <a:prstGeom prst="rect">
            <a:avLst/>
          </a:prstGeom>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5F5F"/>
              </a:solidFill>
              <a:effectLst/>
              <a:uLnTx/>
              <a:uFillTx/>
              <a:latin typeface="Arial"/>
              <a:ea typeface="+mn-ea"/>
              <a:cs typeface="+mn-cs"/>
            </a:endParaRPr>
          </a:p>
        </p:txBody>
      </p:sp>
      <p:sp>
        <p:nvSpPr>
          <p:cNvPr id="5" name="Slide Number Placeholder 4"/>
          <p:cNvSpPr>
            <a:spLocks noGrp="1"/>
          </p:cNvSpPr>
          <p:nvPr>
            <p:ph type="sldNum" sz="quarter" idx="12"/>
          </p:nvPr>
        </p:nvSpPr>
        <p:spPr>
          <a:xfrm>
            <a:off x="8640763" y="6411913"/>
            <a:ext cx="341312" cy="244475"/>
          </a:xfrm>
          <a:prstGeom prst="rect">
            <a:avLst/>
          </a:prstGeom>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71C8405-B66E-4E9E-AAB7-03BE450A201E}" type="slidenum">
              <a:rPr kumimoji="0" lang="en-GB" sz="1800" b="0" i="0" u="none" strike="noStrike" kern="1200" cap="none" spc="0" normalizeH="0" baseline="0" noProof="0">
                <a:ln>
                  <a:noFill/>
                </a:ln>
                <a:solidFill>
                  <a:srgbClr val="5F5F5F"/>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dirty="0">
              <a:ln>
                <a:noFill/>
              </a:ln>
              <a:solidFill>
                <a:srgbClr val="5F5F5F"/>
              </a:solidFill>
              <a:effectLst/>
              <a:uLnTx/>
              <a:uFillTx/>
              <a:latin typeface="Arial"/>
              <a:ea typeface="+mn-ea"/>
              <a:cs typeface="+mn-cs"/>
            </a:endParaRPr>
          </a:p>
        </p:txBody>
      </p:sp>
    </p:spTree>
    <p:extLst>
      <p:ext uri="{BB962C8B-B14F-4D97-AF65-F5344CB8AC3E}">
        <p14:creationId xmlns:p14="http://schemas.microsoft.com/office/powerpoint/2010/main" val="995678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11" name="Picture 10" descr="10175278_xxl.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4162425"/>
          </a:xfrm>
          <a:prstGeom prst="rect">
            <a:avLst/>
          </a:prstGeom>
        </p:spPr>
      </p:pic>
      <p:pic>
        <p:nvPicPr>
          <p:cNvPr id="12" name="Picture 11" descr="BBI-PPP-Logo-small-white.ai"/>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30356" y="2233709"/>
            <a:ext cx="1600000" cy="1800000"/>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41526" y="4367047"/>
            <a:ext cx="3326524" cy="2081049"/>
          </a:xfrm>
          <a:prstGeom prst="rect">
            <a:avLst/>
          </a:prstGeom>
        </p:spPr>
      </p:pic>
      <p:sp>
        <p:nvSpPr>
          <p:cNvPr id="15" name="Title 1"/>
          <p:cNvSpPr>
            <a:spLocks noGrp="1"/>
          </p:cNvSpPr>
          <p:nvPr>
            <p:ph type="title"/>
          </p:nvPr>
        </p:nvSpPr>
        <p:spPr>
          <a:xfrm>
            <a:off x="167195" y="2924944"/>
            <a:ext cx="8229600" cy="826323"/>
          </a:xfrm>
        </p:spPr>
        <p:txBody>
          <a:bodyPr>
            <a:normAutofit/>
          </a:bodyPr>
          <a:lstStyle>
            <a:lvl1pPr algn="l">
              <a:defRPr sz="3800" b="1">
                <a:solidFill>
                  <a:srgbClr val="4D4D4D"/>
                </a:solidFill>
              </a:defRPr>
            </a:lvl1pPr>
          </a:lstStyle>
          <a:p>
            <a:r>
              <a:rPr lang="en-US"/>
              <a:t>Click to edit Master title style</a:t>
            </a:r>
            <a:endParaRPr lang="nl-BE" dirty="0"/>
          </a:p>
        </p:txBody>
      </p:sp>
      <p:sp>
        <p:nvSpPr>
          <p:cNvPr id="26" name="Text Placeholder 25"/>
          <p:cNvSpPr>
            <a:spLocks noGrp="1"/>
          </p:cNvSpPr>
          <p:nvPr>
            <p:ph type="body" sz="quarter" idx="10" hasCustomPrompt="1"/>
          </p:nvPr>
        </p:nvSpPr>
        <p:spPr>
          <a:xfrm>
            <a:off x="4211638" y="4941888"/>
            <a:ext cx="4536826" cy="1366837"/>
          </a:xfrm>
        </p:spPr>
        <p:txBody>
          <a:bodyPr>
            <a:normAutofit/>
          </a:bodyPr>
          <a:lstStyle>
            <a:lvl1pPr marL="0" indent="0">
              <a:buNone/>
              <a:defRPr sz="2600" b="0">
                <a:solidFill>
                  <a:srgbClr val="0097CE"/>
                </a:solidFill>
              </a:defRPr>
            </a:lvl1pPr>
          </a:lstStyle>
          <a:p>
            <a:pPr lvl="0"/>
            <a:r>
              <a:rPr lang="en-US" dirty="0"/>
              <a:t>Name, job title, date</a:t>
            </a:r>
          </a:p>
        </p:txBody>
      </p:sp>
    </p:spTree>
    <p:extLst>
      <p:ext uri="{BB962C8B-B14F-4D97-AF65-F5344CB8AC3E}">
        <p14:creationId xmlns:p14="http://schemas.microsoft.com/office/powerpoint/2010/main" val="3337537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o-RO"/>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Tree>
    <p:extLst>
      <p:ext uri="{BB962C8B-B14F-4D97-AF65-F5344CB8AC3E}">
        <p14:creationId xmlns:p14="http://schemas.microsoft.com/office/powerpoint/2010/main" val="1556424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03225" y="6411913"/>
            <a:ext cx="900113" cy="24447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5F5F"/>
              </a:solidFill>
              <a:effectLst/>
              <a:uLnTx/>
              <a:uFillTx/>
              <a:latin typeface="Arial"/>
              <a:ea typeface="+mn-ea"/>
              <a:cs typeface="+mn-cs"/>
            </a:endParaRPr>
          </a:p>
        </p:txBody>
      </p:sp>
      <p:sp>
        <p:nvSpPr>
          <p:cNvPr id="4" name="Footer Placeholder 3"/>
          <p:cNvSpPr>
            <a:spLocks noGrp="1"/>
          </p:cNvSpPr>
          <p:nvPr>
            <p:ph type="ftr" sz="quarter" idx="11"/>
          </p:nvPr>
        </p:nvSpPr>
        <p:spPr>
          <a:xfrm>
            <a:off x="1368425" y="6411913"/>
            <a:ext cx="4679950" cy="24447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5F5F"/>
              </a:solidFill>
              <a:effectLst/>
              <a:uLnTx/>
              <a:uFillTx/>
              <a:latin typeface="Arial"/>
              <a:ea typeface="+mn-ea"/>
              <a:cs typeface="+mn-cs"/>
            </a:endParaRPr>
          </a:p>
        </p:txBody>
      </p:sp>
      <p:sp>
        <p:nvSpPr>
          <p:cNvPr id="5" name="Slide Number Placeholder 4"/>
          <p:cNvSpPr>
            <a:spLocks noGrp="1"/>
          </p:cNvSpPr>
          <p:nvPr>
            <p:ph type="sldNum" sz="quarter" idx="12"/>
          </p:nvPr>
        </p:nvSpPr>
        <p:spPr>
          <a:xfrm>
            <a:off x="8640763" y="6411913"/>
            <a:ext cx="341312" cy="24447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71C8405-B66E-4E9E-AAB7-03BE450A201E}" type="slidenum">
              <a:rPr kumimoji="0" lang="en-GB" sz="1800" b="0" i="0" u="none" strike="noStrike" kern="1200" cap="none" spc="0" normalizeH="0" baseline="0" noProof="0">
                <a:ln>
                  <a:noFill/>
                </a:ln>
                <a:solidFill>
                  <a:srgbClr val="5F5F5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dirty="0">
              <a:ln>
                <a:noFill/>
              </a:ln>
              <a:solidFill>
                <a:srgbClr val="5F5F5F"/>
              </a:solidFill>
              <a:effectLst/>
              <a:uLnTx/>
              <a:uFillTx/>
              <a:latin typeface="Arial"/>
              <a:ea typeface="+mn-ea"/>
              <a:cs typeface="+mn-cs"/>
            </a:endParaRPr>
          </a:p>
        </p:txBody>
      </p:sp>
    </p:spTree>
    <p:extLst>
      <p:ext uri="{BB962C8B-B14F-4D97-AF65-F5344CB8AC3E}">
        <p14:creationId xmlns:p14="http://schemas.microsoft.com/office/powerpoint/2010/main" val="2176008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o-RO"/>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Tree>
    <p:extLst>
      <p:ext uri="{BB962C8B-B14F-4D97-AF65-F5344CB8AC3E}">
        <p14:creationId xmlns:p14="http://schemas.microsoft.com/office/powerpoint/2010/main" val="18426788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bwMode="auto">
          <a:xfrm>
            <a:off x="2411413" y="692150"/>
            <a:ext cx="6553200"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o-RO"/>
              <a:t>Click to edit Master title style</a:t>
            </a:r>
          </a:p>
        </p:txBody>
      </p:sp>
      <p:sp>
        <p:nvSpPr>
          <p:cNvPr id="264195" name="Rectangle 3"/>
          <p:cNvSpPr>
            <a:spLocks noGrp="1" noChangeArrowheads="1"/>
          </p:cNvSpPr>
          <p:nvPr>
            <p:ph type="body" idx="1"/>
          </p:nvPr>
        </p:nvSpPr>
        <p:spPr bwMode="auto">
          <a:xfrm>
            <a:off x="1116013" y="1484313"/>
            <a:ext cx="7643812" cy="482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o-RO"/>
              <a:t>Click to edit Master text styles</a:t>
            </a:r>
          </a:p>
          <a:p>
            <a:pPr lvl="1"/>
            <a:r>
              <a:rPr lang="ru-RU" altLang="ro-RO"/>
              <a:t>Second level</a:t>
            </a:r>
          </a:p>
          <a:p>
            <a:pPr lvl="2"/>
            <a:r>
              <a:rPr lang="ru-RU" altLang="ro-RO"/>
              <a:t>Third level</a:t>
            </a:r>
          </a:p>
          <a:p>
            <a:pPr lvl="3"/>
            <a:r>
              <a:rPr lang="ru-RU" altLang="ro-RO"/>
              <a:t>Fourth level</a:t>
            </a:r>
          </a:p>
          <a:p>
            <a:pPr lvl="4"/>
            <a:r>
              <a:rPr lang="ru-RU" altLang="ro-RO"/>
              <a:t>Fifth level</a:t>
            </a:r>
          </a:p>
        </p:txBody>
      </p:sp>
    </p:spTree>
    <p:extLst>
      <p:ext uri="{BB962C8B-B14F-4D97-AF65-F5344CB8AC3E}">
        <p14:creationId xmlns:p14="http://schemas.microsoft.com/office/powerpoint/2010/main" val="22523935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89" r:id="rId3"/>
  </p:sldLayoutIdLst>
  <p:txStyles>
    <p:titleStyle>
      <a:lvl1pPr algn="r" rtl="0" fontAlgn="base">
        <a:spcBef>
          <a:spcPct val="0"/>
        </a:spcBef>
        <a:spcAft>
          <a:spcPct val="0"/>
        </a:spcAft>
        <a:defRPr sz="3600" b="1" kern="1200">
          <a:solidFill>
            <a:schemeClr val="tx2"/>
          </a:solidFill>
          <a:latin typeface="+mj-lt"/>
          <a:ea typeface="+mj-ea"/>
          <a:cs typeface="+mj-cs"/>
        </a:defRPr>
      </a:lvl1pPr>
      <a:lvl2pPr algn="r" rtl="0" fontAlgn="base">
        <a:spcBef>
          <a:spcPct val="0"/>
        </a:spcBef>
        <a:spcAft>
          <a:spcPct val="0"/>
        </a:spcAft>
        <a:defRPr sz="3600" b="1">
          <a:solidFill>
            <a:schemeClr val="tx2"/>
          </a:solidFill>
          <a:latin typeface="Arial" panose="020B0604020202020204" pitchFamily="34" charset="0"/>
        </a:defRPr>
      </a:lvl2pPr>
      <a:lvl3pPr algn="r" rtl="0" fontAlgn="base">
        <a:spcBef>
          <a:spcPct val="0"/>
        </a:spcBef>
        <a:spcAft>
          <a:spcPct val="0"/>
        </a:spcAft>
        <a:defRPr sz="3600" b="1">
          <a:solidFill>
            <a:schemeClr val="tx2"/>
          </a:solidFill>
          <a:latin typeface="Arial" panose="020B0604020202020204" pitchFamily="34" charset="0"/>
        </a:defRPr>
      </a:lvl3pPr>
      <a:lvl4pPr algn="r" rtl="0" fontAlgn="base">
        <a:spcBef>
          <a:spcPct val="0"/>
        </a:spcBef>
        <a:spcAft>
          <a:spcPct val="0"/>
        </a:spcAft>
        <a:defRPr sz="3600" b="1">
          <a:solidFill>
            <a:schemeClr val="tx2"/>
          </a:solidFill>
          <a:latin typeface="Arial" panose="020B0604020202020204" pitchFamily="34" charset="0"/>
        </a:defRPr>
      </a:lvl4pPr>
      <a:lvl5pPr algn="r" rtl="0" fontAlgn="base">
        <a:spcBef>
          <a:spcPct val="0"/>
        </a:spcBef>
        <a:spcAft>
          <a:spcPct val="0"/>
        </a:spcAft>
        <a:defRPr sz="3600" b="1">
          <a:solidFill>
            <a:schemeClr val="tx2"/>
          </a:solidFill>
          <a:latin typeface="Arial" panose="020B0604020202020204" pitchFamily="34" charset="0"/>
        </a:defRPr>
      </a:lvl5pPr>
      <a:lvl6pPr marL="457200" algn="r" rtl="0" fontAlgn="base">
        <a:spcBef>
          <a:spcPct val="0"/>
        </a:spcBef>
        <a:spcAft>
          <a:spcPct val="0"/>
        </a:spcAft>
        <a:defRPr sz="3600" b="1">
          <a:solidFill>
            <a:schemeClr val="tx2"/>
          </a:solidFill>
          <a:latin typeface="Arial" panose="020B0604020202020204" pitchFamily="34" charset="0"/>
        </a:defRPr>
      </a:lvl6pPr>
      <a:lvl7pPr marL="914400" algn="r" rtl="0" fontAlgn="base">
        <a:spcBef>
          <a:spcPct val="0"/>
        </a:spcBef>
        <a:spcAft>
          <a:spcPct val="0"/>
        </a:spcAft>
        <a:defRPr sz="3600" b="1">
          <a:solidFill>
            <a:schemeClr val="tx2"/>
          </a:solidFill>
          <a:latin typeface="Arial" panose="020B0604020202020204" pitchFamily="34" charset="0"/>
        </a:defRPr>
      </a:lvl7pPr>
      <a:lvl8pPr marL="1371600" algn="r" rtl="0" fontAlgn="base">
        <a:spcBef>
          <a:spcPct val="0"/>
        </a:spcBef>
        <a:spcAft>
          <a:spcPct val="0"/>
        </a:spcAft>
        <a:defRPr sz="3600" b="1">
          <a:solidFill>
            <a:schemeClr val="tx2"/>
          </a:solidFill>
          <a:latin typeface="Arial" panose="020B0604020202020204" pitchFamily="34" charset="0"/>
        </a:defRPr>
      </a:lvl8pPr>
      <a:lvl9pPr marL="1828800" algn="r" rtl="0" fontAlgn="base">
        <a:spcBef>
          <a:spcPct val="0"/>
        </a:spcBef>
        <a:spcAft>
          <a:spcPct val="0"/>
        </a:spcAft>
        <a:defRPr sz="3600" b="1">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2800" kern="1200">
          <a:solidFill>
            <a:schemeClr val="tx1"/>
          </a:solidFill>
          <a:latin typeface="+mn-lt"/>
          <a:ea typeface="+mn-ea"/>
          <a:cs typeface="+mn-cs"/>
        </a:defRPr>
      </a:lvl1pPr>
      <a:lvl2pPr marL="742950" indent="-285750" algn="l" rtl="0" fontAlgn="base">
        <a:spcBef>
          <a:spcPct val="20000"/>
        </a:spcBef>
        <a:spcAft>
          <a:spcPct val="0"/>
        </a:spcAft>
        <a:buChar char="–"/>
        <a:defRPr sz="2400" b="1"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o-RO"/>
              <a:t>Clic pentru editare stil titlu</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A7D163-97E2-490D-9CE2-B3DA91001ACD}" type="datetimeFigureOut">
              <a:rPr lang="ro-RO" smtClean="0"/>
              <a:t>05.04.2017</a:t>
            </a:fld>
            <a:endParaRPr lang="ro-R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B70BB4-9761-4C90-BCAC-21FC738909AD}" type="slidenum">
              <a:rPr lang="ro-RO" smtClean="0"/>
              <a:t>‹#›</a:t>
            </a:fld>
            <a:endParaRPr lang="ro-RO"/>
          </a:p>
        </p:txBody>
      </p:sp>
    </p:spTree>
    <p:extLst>
      <p:ext uri="{BB962C8B-B14F-4D97-AF65-F5344CB8AC3E}">
        <p14:creationId xmlns:p14="http://schemas.microsoft.com/office/powerpoint/2010/main" val="1849627277"/>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ro-RO"/>
              <a:t>Click to edit Master title style</a:t>
            </a:r>
            <a:endParaRPr lang="ro-RO" altLang="ro-RO"/>
          </a:p>
        </p:txBody>
      </p:sp>
      <p:sp>
        <p:nvSpPr>
          <p:cNvPr id="81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o-RO"/>
              <a:t>Click to edit Master text styles</a:t>
            </a:r>
          </a:p>
          <a:p>
            <a:pPr lvl="1"/>
            <a:r>
              <a:rPr lang="en-US" altLang="ro-RO"/>
              <a:t>Second level</a:t>
            </a:r>
          </a:p>
          <a:p>
            <a:pPr lvl="2"/>
            <a:r>
              <a:rPr lang="en-US" altLang="ro-RO"/>
              <a:t>Third level</a:t>
            </a:r>
          </a:p>
          <a:p>
            <a:pPr lvl="3"/>
            <a:r>
              <a:rPr lang="en-US" altLang="ro-RO"/>
              <a:t>Fourth level</a:t>
            </a:r>
          </a:p>
          <a:p>
            <a:pPr lvl="4"/>
            <a:r>
              <a:rPr lang="en-US" altLang="ro-RO"/>
              <a:t>Fifth level</a:t>
            </a:r>
            <a:endParaRPr lang="ro-RO" altLang="ro-RO"/>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defTabSz="914400">
              <a:defRPr/>
            </a:pPr>
            <a:fld id="{8B71FB97-F19B-4700-BF04-E069DA56D258}" type="datetimeFigureOut">
              <a:rPr lang="ro-RO"/>
              <a:pPr defTabSz="914400">
                <a:defRPr/>
              </a:pPr>
              <a:t>05.04.2017</a:t>
            </a:fld>
            <a:endParaRPr lang="ro-RO"/>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defTabSz="914400">
              <a:defRPr/>
            </a:pPr>
            <a:endParaRPr lang="ro-RO"/>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defTabSz="914400">
              <a:defRPr/>
            </a:pPr>
            <a:fld id="{175F17F6-D00F-4C60-A81C-B7B9C703948B}" type="slidenum">
              <a:rPr lang="ro-RO"/>
              <a:pPr defTabSz="914400">
                <a:defRPr/>
              </a:pPr>
              <a:t>‹#›</a:t>
            </a:fld>
            <a:endParaRPr lang="ro-RO"/>
          </a:p>
        </p:txBody>
      </p:sp>
    </p:spTree>
    <p:extLst>
      <p:ext uri="{BB962C8B-B14F-4D97-AF65-F5344CB8AC3E}">
        <p14:creationId xmlns:p14="http://schemas.microsoft.com/office/powerpoint/2010/main" val="1246092189"/>
      </p:ext>
    </p:extLst>
  </p:cSld>
  <p:clrMap bg1="lt1" tx1="dk1" bg2="lt2" tx2="dk2" accent1="accent1" accent2="accent2" accent3="accent3" accent4="accent4" accent5="accent5" accent6="accent6" hlink="hlink" folHlink="folHlink"/>
  <p:sldLayoutIdLst>
    <p:sldLayoutId id="2147483682"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2411413" y="692150"/>
            <a:ext cx="65532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ro-RO"/>
              <a:t>Click to edit Master title style</a:t>
            </a:r>
            <a:endParaRPr lang="ru-RU" altLang="ro-RO"/>
          </a:p>
        </p:txBody>
      </p:sp>
      <p:sp>
        <p:nvSpPr>
          <p:cNvPr id="4099" name="Rectangle 3"/>
          <p:cNvSpPr>
            <a:spLocks noGrp="1" noChangeArrowheads="1"/>
          </p:cNvSpPr>
          <p:nvPr>
            <p:ph type="body" idx="1"/>
          </p:nvPr>
        </p:nvSpPr>
        <p:spPr bwMode="auto">
          <a:xfrm>
            <a:off x="1116013" y="1484313"/>
            <a:ext cx="7643812"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o-RO"/>
              <a:t>Click to edit Master text styles</a:t>
            </a:r>
          </a:p>
          <a:p>
            <a:pPr lvl="1"/>
            <a:r>
              <a:rPr lang="en-US" altLang="ro-RO"/>
              <a:t>Second level</a:t>
            </a:r>
          </a:p>
          <a:p>
            <a:pPr lvl="2"/>
            <a:r>
              <a:rPr lang="en-US" altLang="ro-RO"/>
              <a:t>Third level</a:t>
            </a:r>
          </a:p>
          <a:p>
            <a:pPr lvl="3"/>
            <a:r>
              <a:rPr lang="en-US" altLang="ro-RO"/>
              <a:t>Fourth level</a:t>
            </a:r>
          </a:p>
          <a:p>
            <a:pPr lvl="4"/>
            <a:r>
              <a:rPr lang="en-US" altLang="ro-RO"/>
              <a:t>Fifth level</a:t>
            </a:r>
            <a:endParaRPr lang="ru-RU" altLang="ro-RO"/>
          </a:p>
        </p:txBody>
      </p:sp>
    </p:spTree>
    <p:extLst>
      <p:ext uri="{BB962C8B-B14F-4D97-AF65-F5344CB8AC3E}">
        <p14:creationId xmlns:p14="http://schemas.microsoft.com/office/powerpoint/2010/main" val="2248107746"/>
      </p:ext>
    </p:extLst>
  </p:cSld>
  <p:clrMap bg1="lt1" tx1="dk1" bg2="lt2" tx2="dk2" accent1="accent1" accent2="accent2" accent3="accent3" accent4="accent4" accent5="accent5" accent6="accent6" hlink="hlink" folHlink="folHlink"/>
  <p:sldLayoutIdLst>
    <p:sldLayoutId id="2147483684" r:id="rId1"/>
    <p:sldLayoutId id="2147483685" r:id="rId2"/>
  </p:sldLayoutIdLst>
  <p:txStyles>
    <p:titleStyle>
      <a:lvl1pPr algn="r" rtl="0" eaLnBrk="0" fontAlgn="base" hangingPunct="0">
        <a:spcBef>
          <a:spcPct val="0"/>
        </a:spcBef>
        <a:spcAft>
          <a:spcPct val="0"/>
        </a:spcAft>
        <a:defRPr sz="3600" b="1">
          <a:solidFill>
            <a:schemeClr val="tx2"/>
          </a:solidFill>
          <a:latin typeface="+mj-lt"/>
          <a:ea typeface="+mj-ea"/>
          <a:cs typeface="+mj-cs"/>
        </a:defRPr>
      </a:lvl1pPr>
      <a:lvl2pPr algn="r" rtl="0" eaLnBrk="0" fontAlgn="base" hangingPunct="0">
        <a:spcBef>
          <a:spcPct val="0"/>
        </a:spcBef>
        <a:spcAft>
          <a:spcPct val="0"/>
        </a:spcAft>
        <a:defRPr sz="3600" b="1">
          <a:solidFill>
            <a:schemeClr val="tx2"/>
          </a:solidFill>
          <a:latin typeface="Arial" charset="0"/>
        </a:defRPr>
      </a:lvl2pPr>
      <a:lvl3pPr algn="r" rtl="0" eaLnBrk="0" fontAlgn="base" hangingPunct="0">
        <a:spcBef>
          <a:spcPct val="0"/>
        </a:spcBef>
        <a:spcAft>
          <a:spcPct val="0"/>
        </a:spcAft>
        <a:defRPr sz="3600" b="1">
          <a:solidFill>
            <a:schemeClr val="tx2"/>
          </a:solidFill>
          <a:latin typeface="Arial" charset="0"/>
        </a:defRPr>
      </a:lvl3pPr>
      <a:lvl4pPr algn="r" rtl="0" eaLnBrk="0" fontAlgn="base" hangingPunct="0">
        <a:spcBef>
          <a:spcPct val="0"/>
        </a:spcBef>
        <a:spcAft>
          <a:spcPct val="0"/>
        </a:spcAft>
        <a:defRPr sz="3600" b="1">
          <a:solidFill>
            <a:schemeClr val="tx2"/>
          </a:solidFill>
          <a:latin typeface="Arial" charset="0"/>
        </a:defRPr>
      </a:lvl4pPr>
      <a:lvl5pPr algn="r" rtl="0" eaLnBrk="0" fontAlgn="base" hangingPunct="0">
        <a:spcBef>
          <a:spcPct val="0"/>
        </a:spcBef>
        <a:spcAft>
          <a:spcPct val="0"/>
        </a:spcAft>
        <a:defRPr sz="3600" b="1">
          <a:solidFill>
            <a:schemeClr val="tx2"/>
          </a:solidFill>
          <a:latin typeface="Arial" charset="0"/>
        </a:defRPr>
      </a:lvl5pPr>
      <a:lvl6pPr marL="457200" algn="r" rtl="0" eaLnBrk="1" fontAlgn="base" hangingPunct="1">
        <a:spcBef>
          <a:spcPct val="0"/>
        </a:spcBef>
        <a:spcAft>
          <a:spcPct val="0"/>
        </a:spcAft>
        <a:defRPr sz="3600" b="1">
          <a:solidFill>
            <a:schemeClr val="tx2"/>
          </a:solidFill>
          <a:latin typeface="Arial" charset="0"/>
        </a:defRPr>
      </a:lvl6pPr>
      <a:lvl7pPr marL="914400" algn="r" rtl="0" eaLnBrk="1" fontAlgn="base" hangingPunct="1">
        <a:spcBef>
          <a:spcPct val="0"/>
        </a:spcBef>
        <a:spcAft>
          <a:spcPct val="0"/>
        </a:spcAft>
        <a:defRPr sz="3600" b="1">
          <a:solidFill>
            <a:schemeClr val="tx2"/>
          </a:solidFill>
          <a:latin typeface="Arial" charset="0"/>
        </a:defRPr>
      </a:lvl7pPr>
      <a:lvl8pPr marL="1371600" algn="r" rtl="0" eaLnBrk="1" fontAlgn="base" hangingPunct="1">
        <a:spcBef>
          <a:spcPct val="0"/>
        </a:spcBef>
        <a:spcAft>
          <a:spcPct val="0"/>
        </a:spcAft>
        <a:defRPr sz="3600" b="1">
          <a:solidFill>
            <a:schemeClr val="tx2"/>
          </a:solidFill>
          <a:latin typeface="Arial" charset="0"/>
        </a:defRPr>
      </a:lvl8pPr>
      <a:lvl9pPr marL="1828800" algn="r" rtl="0" eaLnBrk="1" fontAlgn="base" hangingPunct="1">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18.e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em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35.emf"/><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ctrTitle"/>
          </p:nvPr>
        </p:nvSpPr>
        <p:spPr>
          <a:xfrm>
            <a:off x="3425825" y="1773238"/>
            <a:ext cx="5294313" cy="1081087"/>
          </a:xfrm>
        </p:spPr>
        <p:txBody>
          <a:bodyPr/>
          <a:lstStyle/>
          <a:p>
            <a:r>
              <a:rPr lang="ro-RO" altLang="ro-RO" sz="2400" dirty="0" err="1">
                <a:latin typeface="Arial Narrow" panose="020B0606020202030204" pitchFamily="34" charset="0"/>
              </a:rPr>
              <a:t>Cercetari</a:t>
            </a:r>
            <a:r>
              <a:rPr lang="ro-RO" altLang="ro-RO" sz="2400" dirty="0">
                <a:latin typeface="Arial Narrow" panose="020B0606020202030204" pitchFamily="34" charset="0"/>
              </a:rPr>
              <a:t> privind identificarea priorităților de dezvoltare a bioeconomiei în România pentru perioada 2016-2030</a:t>
            </a:r>
            <a:endParaRPr lang="uk-UA" altLang="ro-RO" sz="2400" dirty="0">
              <a:latin typeface="Arial Narrow" panose="020B0606020202030204" pitchFamily="34" charset="0"/>
            </a:endParaRPr>
          </a:p>
        </p:txBody>
      </p:sp>
      <p:sp>
        <p:nvSpPr>
          <p:cNvPr id="270339" name="Rectangle 3"/>
          <p:cNvSpPr>
            <a:spLocks noGrp="1" noChangeArrowheads="1"/>
          </p:cNvSpPr>
          <p:nvPr>
            <p:ph type="subTitle" idx="1"/>
          </p:nvPr>
        </p:nvSpPr>
        <p:spPr>
          <a:xfrm>
            <a:off x="3429000" y="4305671"/>
            <a:ext cx="5291138" cy="1314954"/>
          </a:xfrm>
          <a:solidFill>
            <a:schemeClr val="accent1"/>
          </a:solidFill>
        </p:spPr>
        <p:txBody>
          <a:bodyPr/>
          <a:lstStyle/>
          <a:p>
            <a:pPr algn="ctr"/>
            <a:r>
              <a:rPr lang="ro-RO" altLang="ro-RO" sz="2800" dirty="0">
                <a:latin typeface="Arial Narrow" panose="020B0606020202030204" pitchFamily="34" charset="0"/>
              </a:rPr>
              <a:t>Ecosistemul bioeconomic din România</a:t>
            </a:r>
            <a:endParaRPr lang="uk-UA" altLang="ro-RO" sz="2800" dirty="0">
              <a:latin typeface="Arial Narrow" panose="020B0606020202030204" pitchFamily="34" charset="0"/>
            </a:endParaRPr>
          </a:p>
        </p:txBody>
      </p:sp>
    </p:spTree>
    <p:extLst>
      <p:ext uri="{BB962C8B-B14F-4D97-AF65-F5344CB8AC3E}">
        <p14:creationId xmlns:p14="http://schemas.microsoft.com/office/powerpoint/2010/main" val="2366656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3779911" y="692150"/>
            <a:ext cx="4320481" cy="1152674"/>
          </a:xfrm>
        </p:spPr>
        <p:txBody>
          <a:bodyPr/>
          <a:lstStyle/>
          <a:p>
            <a:r>
              <a:rPr lang="en-US" dirty="0" err="1">
                <a:latin typeface="Arial Narrow" panose="020B0606020202030204" pitchFamily="34" charset="0"/>
              </a:rPr>
              <a:t>Intensificare</a:t>
            </a:r>
            <a:r>
              <a:rPr lang="en-US" dirty="0">
                <a:latin typeface="Arial Narrow" panose="020B0606020202030204" pitchFamily="34" charset="0"/>
              </a:rPr>
              <a:t> </a:t>
            </a:r>
            <a:r>
              <a:rPr lang="en-US" dirty="0" err="1">
                <a:latin typeface="Arial Narrow" panose="020B0606020202030204" pitchFamily="34" charset="0"/>
              </a:rPr>
              <a:t>durabilă</a:t>
            </a:r>
            <a:r>
              <a:rPr lang="en-US" dirty="0">
                <a:latin typeface="Arial Narrow" panose="020B0606020202030204" pitchFamily="34" charset="0"/>
              </a:rPr>
              <a:t> </a:t>
            </a:r>
            <a:r>
              <a:rPr lang="en-US" dirty="0" err="1">
                <a:latin typeface="Arial Narrow" panose="020B0606020202030204" pitchFamily="34" charset="0"/>
              </a:rPr>
              <a:t>producere</a:t>
            </a:r>
            <a:r>
              <a:rPr lang="en-US" dirty="0">
                <a:latin typeface="Arial Narrow" panose="020B0606020202030204" pitchFamily="34" charset="0"/>
              </a:rPr>
              <a:t> </a:t>
            </a:r>
            <a:r>
              <a:rPr lang="en-US" dirty="0" err="1">
                <a:latin typeface="Arial Narrow" panose="020B0606020202030204" pitchFamily="34" charset="0"/>
              </a:rPr>
              <a:t>bioresurse</a:t>
            </a:r>
            <a:endParaRPr lang="ro-RO" dirty="0">
              <a:latin typeface="Arial Narrow" panose="020B0606020202030204" pitchFamily="34" charset="0"/>
            </a:endParaRPr>
          </a:p>
        </p:txBody>
      </p:sp>
      <p:sp>
        <p:nvSpPr>
          <p:cNvPr id="3" name="Substituent conținut 2"/>
          <p:cNvSpPr>
            <a:spLocks noGrp="1"/>
          </p:cNvSpPr>
          <p:nvPr>
            <p:ph idx="1"/>
          </p:nvPr>
        </p:nvSpPr>
        <p:spPr>
          <a:xfrm>
            <a:off x="683568" y="2060848"/>
            <a:ext cx="8076257" cy="3888432"/>
          </a:xfrm>
        </p:spPr>
        <p:txBody>
          <a:bodyPr/>
          <a:lstStyle/>
          <a:p>
            <a:r>
              <a:rPr lang="ro-RO" sz="2400" dirty="0">
                <a:latin typeface="Arial Narrow" panose="020B0606020202030204" pitchFamily="34" charset="0"/>
              </a:rPr>
              <a:t>Potențialul agricol al României este semnificativ sub</a:t>
            </a:r>
            <a:r>
              <a:rPr lang="en-US" sz="2400" dirty="0">
                <a:latin typeface="Arial Narrow" panose="020B0606020202030204" pitchFamily="34" charset="0"/>
              </a:rPr>
              <a:t>-</a:t>
            </a:r>
            <a:r>
              <a:rPr lang="ro-RO" sz="2400" dirty="0">
                <a:latin typeface="Arial Narrow" panose="020B0606020202030204" pitchFamily="34" charset="0"/>
              </a:rPr>
              <a:t>utilizat. Se consider</a:t>
            </a:r>
            <a:r>
              <a:rPr lang="en-US" sz="2400" dirty="0">
                <a:latin typeface="Arial Narrow" panose="020B0606020202030204" pitchFamily="34" charset="0"/>
              </a:rPr>
              <a:t>ă</a:t>
            </a:r>
            <a:r>
              <a:rPr lang="ro-RO" sz="2400" dirty="0">
                <a:latin typeface="Arial Narrow" panose="020B0606020202030204" pitchFamily="34" charset="0"/>
              </a:rPr>
              <a:t> că în zonele cu soluri fertile și foarte fertile condițiile climatice nu sunt favorabile – în special secetă, dar și geruri puternice sau înghețuri târzii de primăvară</a:t>
            </a:r>
          </a:p>
          <a:p>
            <a:r>
              <a:rPr lang="ro-RO" sz="2400" dirty="0">
                <a:latin typeface="Arial Narrow" panose="020B0606020202030204" pitchFamily="34" charset="0"/>
              </a:rPr>
              <a:t>Utilizarea pe scară largă a hibrizilor (mai robuști datorită efectului heterozis), tehnologii de cultură eco-eficiente, inclusiv din categoria celor de precizie, și folosirea biostimulanților pentru plante, inputuri inovatoare care cresc rezistența plantelor de cultură la factorii de stres abiotici (inclusiv sece</a:t>
            </a:r>
            <a:r>
              <a:rPr lang="en-US" sz="2400" dirty="0" err="1">
                <a:latin typeface="Arial Narrow" panose="020B0606020202030204" pitchFamily="34" charset="0"/>
              </a:rPr>
              <a:t>tă</a:t>
            </a:r>
            <a:r>
              <a:rPr lang="en-US" sz="2400" dirty="0">
                <a:latin typeface="Arial Narrow" panose="020B0606020202030204" pitchFamily="34" charset="0"/>
              </a:rPr>
              <a:t> </a:t>
            </a:r>
            <a:r>
              <a:rPr lang="en-US" sz="2400" dirty="0" err="1">
                <a:latin typeface="Arial Narrow" panose="020B0606020202030204" pitchFamily="34" charset="0"/>
              </a:rPr>
              <a:t>și</a:t>
            </a:r>
            <a:r>
              <a:rPr lang="en-US" sz="2400" dirty="0">
                <a:latin typeface="Arial Narrow" panose="020B0606020202030204" pitchFamily="34" charset="0"/>
              </a:rPr>
              <a:t> </a:t>
            </a:r>
            <a:r>
              <a:rPr lang="en-US" sz="2400" dirty="0" err="1">
                <a:latin typeface="Arial Narrow" panose="020B0606020202030204" pitchFamily="34" charset="0"/>
              </a:rPr>
              <a:t>îngheț</a:t>
            </a:r>
            <a:r>
              <a:rPr lang="en-US" sz="2400" dirty="0">
                <a:latin typeface="Arial Narrow" panose="020B0606020202030204" pitchFamily="34" charset="0"/>
              </a:rPr>
              <a:t>) </a:t>
            </a:r>
            <a:r>
              <a:rPr lang="en-US" sz="2400" dirty="0" err="1">
                <a:latin typeface="Arial Narrow" panose="020B0606020202030204" pitchFamily="34" charset="0"/>
              </a:rPr>
              <a:t>reprezintă</a:t>
            </a:r>
            <a:r>
              <a:rPr lang="en-US" sz="2400" dirty="0">
                <a:latin typeface="Arial Narrow" panose="020B0606020202030204" pitchFamily="34" charset="0"/>
              </a:rPr>
              <a:t> </a:t>
            </a:r>
            <a:r>
              <a:rPr lang="en-US" sz="2400" dirty="0" err="1">
                <a:latin typeface="Arial Narrow" panose="020B0606020202030204" pitchFamily="34" charset="0"/>
              </a:rPr>
              <a:t>soluții</a:t>
            </a:r>
            <a:r>
              <a:rPr lang="en-US" sz="2400" dirty="0">
                <a:latin typeface="Arial Narrow" panose="020B0606020202030204" pitchFamily="34" charset="0"/>
              </a:rPr>
              <a:t> care pot </a:t>
            </a:r>
            <a:r>
              <a:rPr lang="en-US" sz="2400" dirty="0" err="1">
                <a:latin typeface="Arial Narrow" panose="020B0606020202030204" pitchFamily="34" charset="0"/>
              </a:rPr>
              <a:t>compensa</a:t>
            </a:r>
            <a:r>
              <a:rPr lang="en-US" sz="2400" dirty="0">
                <a:latin typeface="Arial Narrow" panose="020B0606020202030204" pitchFamily="34" charset="0"/>
              </a:rPr>
              <a:t> </a:t>
            </a:r>
            <a:r>
              <a:rPr lang="en-US" sz="2400" dirty="0" err="1">
                <a:latin typeface="Arial Narrow" panose="020B0606020202030204" pitchFamily="34" charset="0"/>
              </a:rPr>
              <a:t>factorii</a:t>
            </a:r>
            <a:r>
              <a:rPr lang="en-US" sz="2400" dirty="0">
                <a:latin typeface="Arial Narrow" panose="020B0606020202030204" pitchFamily="34" charset="0"/>
              </a:rPr>
              <a:t> </a:t>
            </a:r>
            <a:r>
              <a:rPr lang="en-US" sz="2400" dirty="0" err="1">
                <a:latin typeface="Arial Narrow" panose="020B0606020202030204" pitchFamily="34" charset="0"/>
              </a:rPr>
              <a:t>climatici</a:t>
            </a:r>
            <a:r>
              <a:rPr lang="en-US" sz="2400" dirty="0">
                <a:latin typeface="Arial Narrow" panose="020B0606020202030204" pitchFamily="34" charset="0"/>
              </a:rPr>
              <a:t> </a:t>
            </a:r>
            <a:r>
              <a:rPr lang="en-US" sz="2400" dirty="0" err="1">
                <a:latin typeface="Arial Narrow" panose="020B0606020202030204" pitchFamily="34" charset="0"/>
              </a:rPr>
              <a:t>nefavorabili</a:t>
            </a:r>
            <a:endParaRPr lang="ro-RO" sz="2400" dirty="0">
              <a:latin typeface="Arial Narrow" panose="020B0606020202030204" pitchFamily="34" charset="0"/>
            </a:endParaRPr>
          </a:p>
        </p:txBody>
      </p:sp>
    </p:spTree>
    <p:extLst>
      <p:ext uri="{BB962C8B-B14F-4D97-AF65-F5344CB8AC3E}">
        <p14:creationId xmlns:p14="http://schemas.microsoft.com/office/powerpoint/2010/main" val="76486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u 1"/>
          <p:cNvSpPr>
            <a:spLocks noGrp="1"/>
          </p:cNvSpPr>
          <p:nvPr>
            <p:ph type="title"/>
          </p:nvPr>
        </p:nvSpPr>
        <p:spPr>
          <a:xfrm>
            <a:off x="2627784" y="620688"/>
            <a:ext cx="5904781" cy="1152674"/>
          </a:xfrm>
        </p:spPr>
        <p:txBody>
          <a:bodyPr/>
          <a:lstStyle/>
          <a:p>
            <a:r>
              <a:rPr lang="en-US" altLang="ro-RO" sz="4000" dirty="0" err="1">
                <a:latin typeface="Arial Narrow" panose="020B0606020202030204" pitchFamily="34" charset="0"/>
              </a:rPr>
              <a:t>Analiza</a:t>
            </a:r>
            <a:r>
              <a:rPr lang="en-US" altLang="ro-RO" sz="4000" dirty="0">
                <a:latin typeface="Arial Narrow" panose="020B0606020202030204" pitchFamily="34" charset="0"/>
              </a:rPr>
              <a:t> </a:t>
            </a:r>
            <a:r>
              <a:rPr lang="en-US" altLang="ro-RO" sz="4000" dirty="0" err="1">
                <a:latin typeface="Arial Narrow" panose="020B0606020202030204" pitchFamily="34" charset="0"/>
              </a:rPr>
              <a:t>comparativă</a:t>
            </a:r>
            <a:r>
              <a:rPr lang="en-US" altLang="ro-RO" sz="4000" dirty="0">
                <a:latin typeface="Arial Narrow" panose="020B0606020202030204" pitchFamily="34" charset="0"/>
              </a:rPr>
              <a:t> producţie </a:t>
            </a:r>
            <a:r>
              <a:rPr lang="en-US" altLang="ro-RO" sz="4000" dirty="0" err="1">
                <a:latin typeface="Arial Narrow" panose="020B0606020202030204" pitchFamily="34" charset="0"/>
              </a:rPr>
              <a:t>grâu</a:t>
            </a:r>
            <a:r>
              <a:rPr lang="en-US" altLang="ro-RO" sz="4000" dirty="0">
                <a:latin typeface="Arial Narrow" panose="020B0606020202030204" pitchFamily="34" charset="0"/>
              </a:rPr>
              <a:t> -2013</a:t>
            </a:r>
            <a:endParaRPr lang="ro-RO" altLang="ro-RO" sz="4000" dirty="0">
              <a:latin typeface="Arial Narrow" panose="020B0606020202030204" pitchFamily="34" charset="0"/>
            </a:endParaRPr>
          </a:p>
        </p:txBody>
      </p:sp>
      <p:graphicFrame>
        <p:nvGraphicFramePr>
          <p:cNvPr id="5" name="Tabel 4"/>
          <p:cNvGraphicFramePr>
            <a:graphicFrameLocks noGrp="1"/>
          </p:cNvGraphicFramePr>
          <p:nvPr>
            <p:extLst/>
          </p:nvPr>
        </p:nvGraphicFramePr>
        <p:xfrm>
          <a:off x="457200" y="2995613"/>
          <a:ext cx="8229599" cy="2839212"/>
        </p:xfrm>
        <a:graphic>
          <a:graphicData uri="http://schemas.openxmlformats.org/drawingml/2006/table">
            <a:tbl>
              <a:tblPr firstRow="1" firstCol="1" lastRow="1" lastCol="1" bandRow="1" bandCol="1">
                <a:tableStyleId>{C083E6E3-FA7D-4D7B-A595-EF9225AFEA82}</a:tableStyleId>
              </a:tblPr>
              <a:tblGrid>
                <a:gridCol w="2088672">
                  <a:extLst>
                    <a:ext uri="{9D8B030D-6E8A-4147-A177-3AD203B41FA5}">
                      <a16:colId xmlns:a16="http://schemas.microsoft.com/office/drawing/2014/main" val="20000"/>
                    </a:ext>
                  </a:extLst>
                </a:gridCol>
                <a:gridCol w="1782531">
                  <a:extLst>
                    <a:ext uri="{9D8B030D-6E8A-4147-A177-3AD203B41FA5}">
                      <a16:colId xmlns:a16="http://schemas.microsoft.com/office/drawing/2014/main" val="20001"/>
                    </a:ext>
                  </a:extLst>
                </a:gridCol>
                <a:gridCol w="1782531">
                  <a:extLst>
                    <a:ext uri="{9D8B030D-6E8A-4147-A177-3AD203B41FA5}">
                      <a16:colId xmlns:a16="http://schemas.microsoft.com/office/drawing/2014/main" val="20002"/>
                    </a:ext>
                  </a:extLst>
                </a:gridCol>
                <a:gridCol w="2575865">
                  <a:extLst>
                    <a:ext uri="{9D8B030D-6E8A-4147-A177-3AD203B41FA5}">
                      <a16:colId xmlns:a16="http://schemas.microsoft.com/office/drawing/2014/main" val="20003"/>
                    </a:ext>
                  </a:extLst>
                </a:gridCol>
              </a:tblGrid>
              <a:tr h="946404">
                <a:tc>
                  <a:txBody>
                    <a:bodyPr/>
                    <a:lstStyle/>
                    <a:p>
                      <a:pPr algn="ctr">
                        <a:lnSpc>
                          <a:spcPct val="115000"/>
                        </a:lnSpc>
                        <a:spcAft>
                          <a:spcPts val="0"/>
                        </a:spcAft>
                      </a:pPr>
                      <a:r>
                        <a:rPr lang="ro-RO" sz="1800" dirty="0">
                          <a:solidFill>
                            <a:srgbClr val="FFFF00"/>
                          </a:solidFill>
                          <a:effectLst/>
                        </a:rPr>
                        <a:t>Ţara</a:t>
                      </a:r>
                      <a:endParaRPr lang="ro-RO" sz="1800" dirty="0">
                        <a:solidFill>
                          <a:srgbClr val="FFFF00"/>
                        </a:solidFill>
                        <a:effectLst/>
                        <a:latin typeface="Calibri"/>
                        <a:ea typeface="Calibri"/>
                        <a:cs typeface="Times New Roman"/>
                      </a:endParaRPr>
                    </a:p>
                  </a:txBody>
                  <a:tcPr marL="0" marR="0" marT="0" marB="0" anchor="ctr">
                    <a:solidFill>
                      <a:srgbClr val="008000"/>
                    </a:solidFill>
                  </a:tcPr>
                </a:tc>
                <a:tc>
                  <a:txBody>
                    <a:bodyPr/>
                    <a:lstStyle/>
                    <a:p>
                      <a:pPr algn="ctr">
                        <a:lnSpc>
                          <a:spcPct val="115000"/>
                        </a:lnSpc>
                        <a:spcAft>
                          <a:spcPts val="0"/>
                        </a:spcAft>
                      </a:pPr>
                      <a:r>
                        <a:rPr lang="ro-RO" sz="1800" dirty="0">
                          <a:solidFill>
                            <a:srgbClr val="FFFF00"/>
                          </a:solidFill>
                          <a:effectLst/>
                        </a:rPr>
                        <a:t>Suprafaţa cultivată (mii ha)</a:t>
                      </a:r>
                      <a:endParaRPr lang="ro-RO" sz="1800" dirty="0">
                        <a:solidFill>
                          <a:srgbClr val="FFFF00"/>
                        </a:solidFill>
                        <a:effectLst/>
                        <a:latin typeface="Calibri"/>
                        <a:ea typeface="Calibri"/>
                        <a:cs typeface="Times New Roman"/>
                      </a:endParaRPr>
                    </a:p>
                  </a:txBody>
                  <a:tcPr marL="0" marR="0" marT="0" marB="0" anchor="ctr">
                    <a:solidFill>
                      <a:srgbClr val="008000"/>
                    </a:solidFill>
                  </a:tcPr>
                </a:tc>
                <a:tc>
                  <a:txBody>
                    <a:bodyPr/>
                    <a:lstStyle/>
                    <a:p>
                      <a:pPr algn="ctr">
                        <a:lnSpc>
                          <a:spcPct val="115000"/>
                        </a:lnSpc>
                        <a:spcAft>
                          <a:spcPts val="0"/>
                        </a:spcAft>
                      </a:pPr>
                      <a:r>
                        <a:rPr lang="ro-RO" sz="1800" dirty="0">
                          <a:solidFill>
                            <a:srgbClr val="FFFF00"/>
                          </a:solidFill>
                          <a:effectLst/>
                        </a:rPr>
                        <a:t>Producţia totală</a:t>
                      </a:r>
                    </a:p>
                    <a:p>
                      <a:pPr algn="ctr">
                        <a:lnSpc>
                          <a:spcPct val="115000"/>
                        </a:lnSpc>
                        <a:spcAft>
                          <a:spcPts val="0"/>
                        </a:spcAft>
                      </a:pPr>
                      <a:r>
                        <a:rPr lang="ro-RO" sz="1800" dirty="0">
                          <a:solidFill>
                            <a:srgbClr val="FFFF00"/>
                          </a:solidFill>
                          <a:effectLst/>
                        </a:rPr>
                        <a:t>(mii tone)</a:t>
                      </a:r>
                      <a:endParaRPr lang="ro-RO" sz="1800" dirty="0">
                        <a:solidFill>
                          <a:srgbClr val="FFFF00"/>
                        </a:solidFill>
                        <a:effectLst/>
                        <a:latin typeface="Calibri"/>
                        <a:ea typeface="Calibri"/>
                        <a:cs typeface="Times New Roman"/>
                      </a:endParaRPr>
                    </a:p>
                  </a:txBody>
                  <a:tcPr marL="0" marR="0" marT="0" marB="0" anchor="ctr">
                    <a:solidFill>
                      <a:srgbClr val="008000"/>
                    </a:solidFill>
                  </a:tcPr>
                </a:tc>
                <a:tc>
                  <a:txBody>
                    <a:bodyPr/>
                    <a:lstStyle/>
                    <a:p>
                      <a:pPr algn="ctr">
                        <a:lnSpc>
                          <a:spcPct val="115000"/>
                        </a:lnSpc>
                        <a:spcAft>
                          <a:spcPts val="0"/>
                        </a:spcAft>
                      </a:pPr>
                      <a:r>
                        <a:rPr lang="ro-RO" sz="1800" dirty="0">
                          <a:solidFill>
                            <a:srgbClr val="FFFF00"/>
                          </a:solidFill>
                          <a:effectLst/>
                        </a:rPr>
                        <a:t>Producţia medie per ha (Kg/ha)</a:t>
                      </a:r>
                      <a:endParaRPr lang="ro-RO" sz="1800" dirty="0">
                        <a:solidFill>
                          <a:srgbClr val="FFFF00"/>
                        </a:solidFill>
                        <a:effectLst/>
                        <a:latin typeface="Calibri"/>
                        <a:ea typeface="Calibri"/>
                        <a:cs typeface="Times New Roman"/>
                      </a:endParaRPr>
                    </a:p>
                  </a:txBody>
                  <a:tcPr marL="0" marR="0" marT="0" marB="0" anchor="ctr">
                    <a:solidFill>
                      <a:srgbClr val="008000"/>
                    </a:solidFill>
                  </a:tcPr>
                </a:tc>
                <a:extLst>
                  <a:ext uri="{0D108BD9-81ED-4DB2-BD59-A6C34878D82A}">
                    <a16:rowId xmlns:a16="http://schemas.microsoft.com/office/drawing/2014/main" val="10000"/>
                  </a:ext>
                </a:extLst>
              </a:tr>
              <a:tr h="315468">
                <a:tc>
                  <a:txBody>
                    <a:bodyPr/>
                    <a:lstStyle/>
                    <a:p>
                      <a:pPr>
                        <a:lnSpc>
                          <a:spcPct val="115000"/>
                        </a:lnSpc>
                        <a:spcAft>
                          <a:spcPts val="0"/>
                        </a:spcAft>
                      </a:pPr>
                      <a:r>
                        <a:rPr lang="ro-RO" sz="1800" b="1" dirty="0">
                          <a:solidFill>
                            <a:srgbClr val="003300"/>
                          </a:solidFill>
                          <a:effectLst/>
                        </a:rPr>
                        <a:t>Franţa</a:t>
                      </a:r>
                      <a:endParaRPr lang="ro-RO" sz="1800" b="1" dirty="0">
                        <a:solidFill>
                          <a:srgbClr val="003300"/>
                        </a:solidFill>
                        <a:effectLst/>
                        <a:latin typeface="Calibri"/>
                        <a:ea typeface="Calibri"/>
                        <a:cs typeface="Times New Roman"/>
                      </a:endParaRPr>
                    </a:p>
                  </a:txBody>
                  <a:tcPr marL="0" marR="0" marT="0" marB="0" anchor="ctr">
                    <a:solidFill>
                      <a:srgbClr val="CCFFCC"/>
                    </a:solidFill>
                  </a:tcPr>
                </a:tc>
                <a:tc>
                  <a:txBody>
                    <a:bodyPr/>
                    <a:lstStyle/>
                    <a:p>
                      <a:pPr algn="r">
                        <a:lnSpc>
                          <a:spcPct val="115000"/>
                        </a:lnSpc>
                        <a:spcAft>
                          <a:spcPts val="0"/>
                        </a:spcAft>
                      </a:pPr>
                      <a:r>
                        <a:rPr lang="ro-RO" sz="1800" b="1" dirty="0">
                          <a:solidFill>
                            <a:srgbClr val="003300"/>
                          </a:solidFill>
                          <a:effectLst/>
                        </a:rPr>
                        <a:t>5323,0</a:t>
                      </a:r>
                      <a:endParaRPr lang="ro-RO" sz="1800" b="1" dirty="0">
                        <a:solidFill>
                          <a:srgbClr val="003300"/>
                        </a:solidFill>
                        <a:effectLst/>
                        <a:latin typeface="Calibri"/>
                        <a:ea typeface="Calibri"/>
                        <a:cs typeface="Times New Roman"/>
                      </a:endParaRPr>
                    </a:p>
                  </a:txBody>
                  <a:tcPr marL="0" marR="0" marT="0" marB="0" anchor="ctr">
                    <a:solidFill>
                      <a:srgbClr val="CCFFCC"/>
                    </a:solidFill>
                  </a:tcPr>
                </a:tc>
                <a:tc>
                  <a:txBody>
                    <a:bodyPr/>
                    <a:lstStyle/>
                    <a:p>
                      <a:pPr algn="r">
                        <a:lnSpc>
                          <a:spcPct val="115000"/>
                        </a:lnSpc>
                        <a:spcAft>
                          <a:spcPts val="0"/>
                        </a:spcAft>
                      </a:pPr>
                      <a:r>
                        <a:rPr lang="ro-RO" sz="1800" b="1" dirty="0">
                          <a:solidFill>
                            <a:srgbClr val="003300"/>
                          </a:solidFill>
                          <a:effectLst/>
                        </a:rPr>
                        <a:t>38613,9</a:t>
                      </a:r>
                      <a:endParaRPr lang="ro-RO" sz="1800" b="1" dirty="0">
                        <a:solidFill>
                          <a:srgbClr val="003300"/>
                        </a:solidFill>
                        <a:effectLst/>
                        <a:latin typeface="Calibri"/>
                        <a:ea typeface="Calibri"/>
                        <a:cs typeface="Times New Roman"/>
                      </a:endParaRPr>
                    </a:p>
                  </a:txBody>
                  <a:tcPr marL="0" marR="0" marT="0" marB="0" anchor="ctr">
                    <a:solidFill>
                      <a:srgbClr val="CCFFCC"/>
                    </a:solidFill>
                  </a:tcPr>
                </a:tc>
                <a:tc>
                  <a:txBody>
                    <a:bodyPr/>
                    <a:lstStyle/>
                    <a:p>
                      <a:pPr algn="r">
                        <a:lnSpc>
                          <a:spcPct val="115000"/>
                        </a:lnSpc>
                        <a:spcAft>
                          <a:spcPts val="0"/>
                        </a:spcAft>
                      </a:pPr>
                      <a:r>
                        <a:rPr lang="ro-RO" sz="1800" b="1" dirty="0">
                          <a:solidFill>
                            <a:srgbClr val="003300"/>
                          </a:solidFill>
                          <a:effectLst/>
                        </a:rPr>
                        <a:t>7254</a:t>
                      </a:r>
                      <a:endParaRPr lang="ro-RO" sz="1800" b="1" dirty="0">
                        <a:solidFill>
                          <a:srgbClr val="003300"/>
                        </a:solidFill>
                        <a:effectLst/>
                        <a:latin typeface="Calibri"/>
                        <a:ea typeface="Calibri"/>
                        <a:cs typeface="Times New Roman"/>
                      </a:endParaRPr>
                    </a:p>
                  </a:txBody>
                  <a:tcPr marL="0" marR="0" marT="0" marB="0" anchor="ctr">
                    <a:solidFill>
                      <a:srgbClr val="CCFFCC"/>
                    </a:solidFill>
                  </a:tcPr>
                </a:tc>
                <a:extLst>
                  <a:ext uri="{0D108BD9-81ED-4DB2-BD59-A6C34878D82A}">
                    <a16:rowId xmlns:a16="http://schemas.microsoft.com/office/drawing/2014/main" val="10001"/>
                  </a:ext>
                </a:extLst>
              </a:tr>
              <a:tr h="315468">
                <a:tc>
                  <a:txBody>
                    <a:bodyPr/>
                    <a:lstStyle/>
                    <a:p>
                      <a:pPr>
                        <a:lnSpc>
                          <a:spcPct val="115000"/>
                        </a:lnSpc>
                        <a:spcAft>
                          <a:spcPts val="0"/>
                        </a:spcAft>
                      </a:pPr>
                      <a:r>
                        <a:rPr lang="ro-RO" sz="1800" dirty="0">
                          <a:solidFill>
                            <a:srgbClr val="FFFF00"/>
                          </a:solidFill>
                          <a:effectLst/>
                        </a:rPr>
                        <a:t>Germania</a:t>
                      </a:r>
                      <a:endParaRPr lang="ro-RO" sz="1800" dirty="0">
                        <a:solidFill>
                          <a:srgbClr val="FFFF00"/>
                        </a:solidFill>
                        <a:effectLst/>
                        <a:latin typeface="Calibri"/>
                        <a:ea typeface="Calibri"/>
                        <a:cs typeface="Times New Roman"/>
                      </a:endParaRPr>
                    </a:p>
                  </a:txBody>
                  <a:tcPr marL="0" marR="0" marT="0" marB="0" anchor="ctr">
                    <a:solidFill>
                      <a:srgbClr val="008000"/>
                    </a:solidFill>
                  </a:tcPr>
                </a:tc>
                <a:tc>
                  <a:txBody>
                    <a:bodyPr/>
                    <a:lstStyle/>
                    <a:p>
                      <a:pPr algn="r">
                        <a:lnSpc>
                          <a:spcPct val="115000"/>
                        </a:lnSpc>
                        <a:spcAft>
                          <a:spcPts val="0"/>
                        </a:spcAft>
                      </a:pPr>
                      <a:r>
                        <a:rPr lang="ro-RO" sz="1800" dirty="0">
                          <a:solidFill>
                            <a:srgbClr val="FFFF00"/>
                          </a:solidFill>
                          <a:effectLst/>
                        </a:rPr>
                        <a:t>3124,9</a:t>
                      </a:r>
                      <a:endParaRPr lang="ro-RO" sz="1800" dirty="0">
                        <a:solidFill>
                          <a:srgbClr val="FFFF00"/>
                        </a:solidFill>
                        <a:effectLst/>
                        <a:latin typeface="Calibri"/>
                        <a:ea typeface="Calibri"/>
                        <a:cs typeface="Times New Roman"/>
                      </a:endParaRPr>
                    </a:p>
                  </a:txBody>
                  <a:tcPr marL="0" marR="0" marT="0" marB="0" anchor="ctr">
                    <a:solidFill>
                      <a:srgbClr val="008000"/>
                    </a:solidFill>
                  </a:tcPr>
                </a:tc>
                <a:tc>
                  <a:txBody>
                    <a:bodyPr/>
                    <a:lstStyle/>
                    <a:p>
                      <a:pPr algn="r">
                        <a:lnSpc>
                          <a:spcPct val="115000"/>
                        </a:lnSpc>
                        <a:spcAft>
                          <a:spcPts val="0"/>
                        </a:spcAft>
                      </a:pPr>
                      <a:r>
                        <a:rPr lang="ro-RO" sz="1800" dirty="0">
                          <a:solidFill>
                            <a:srgbClr val="FFFF00"/>
                          </a:solidFill>
                          <a:effectLst/>
                        </a:rPr>
                        <a:t>24926,6</a:t>
                      </a:r>
                      <a:endParaRPr lang="ro-RO" sz="1800" dirty="0">
                        <a:solidFill>
                          <a:srgbClr val="FFFF00"/>
                        </a:solidFill>
                        <a:effectLst/>
                        <a:latin typeface="Calibri"/>
                        <a:ea typeface="Calibri"/>
                        <a:cs typeface="Times New Roman"/>
                      </a:endParaRPr>
                    </a:p>
                  </a:txBody>
                  <a:tcPr marL="0" marR="0" marT="0" marB="0" anchor="ctr">
                    <a:solidFill>
                      <a:srgbClr val="008000"/>
                    </a:solidFill>
                  </a:tcPr>
                </a:tc>
                <a:tc>
                  <a:txBody>
                    <a:bodyPr/>
                    <a:lstStyle/>
                    <a:p>
                      <a:pPr algn="r">
                        <a:lnSpc>
                          <a:spcPct val="115000"/>
                        </a:lnSpc>
                        <a:spcAft>
                          <a:spcPts val="0"/>
                        </a:spcAft>
                      </a:pPr>
                      <a:r>
                        <a:rPr lang="ro-RO" sz="1800" b="0" dirty="0">
                          <a:solidFill>
                            <a:srgbClr val="FFFF00"/>
                          </a:solidFill>
                          <a:effectLst/>
                        </a:rPr>
                        <a:t>7977</a:t>
                      </a:r>
                      <a:endParaRPr lang="ro-RO" sz="1800" b="0" dirty="0">
                        <a:solidFill>
                          <a:srgbClr val="FFFF00"/>
                        </a:solidFill>
                        <a:effectLst/>
                        <a:latin typeface="Calibri"/>
                        <a:ea typeface="Calibri"/>
                        <a:cs typeface="Times New Roman"/>
                      </a:endParaRPr>
                    </a:p>
                  </a:txBody>
                  <a:tcPr marL="0" marR="0" marT="0" marB="0" anchor="ctr">
                    <a:solidFill>
                      <a:srgbClr val="008000"/>
                    </a:solidFill>
                  </a:tcPr>
                </a:tc>
                <a:extLst>
                  <a:ext uri="{0D108BD9-81ED-4DB2-BD59-A6C34878D82A}">
                    <a16:rowId xmlns:a16="http://schemas.microsoft.com/office/drawing/2014/main" val="10002"/>
                  </a:ext>
                </a:extLst>
              </a:tr>
              <a:tr h="315468">
                <a:tc>
                  <a:txBody>
                    <a:bodyPr/>
                    <a:lstStyle/>
                    <a:p>
                      <a:pPr>
                        <a:lnSpc>
                          <a:spcPct val="115000"/>
                        </a:lnSpc>
                        <a:spcAft>
                          <a:spcPts val="0"/>
                        </a:spcAft>
                      </a:pPr>
                      <a:r>
                        <a:rPr lang="ro-RO" sz="1800" b="1" dirty="0">
                          <a:solidFill>
                            <a:srgbClr val="003300"/>
                          </a:solidFill>
                          <a:effectLst/>
                        </a:rPr>
                        <a:t>Polonia</a:t>
                      </a:r>
                      <a:endParaRPr lang="ro-RO" sz="1800" b="1" dirty="0">
                        <a:solidFill>
                          <a:srgbClr val="003300"/>
                        </a:solidFill>
                        <a:effectLst/>
                        <a:latin typeface="Calibri"/>
                        <a:ea typeface="Calibri"/>
                        <a:cs typeface="Times New Roman"/>
                      </a:endParaRPr>
                    </a:p>
                  </a:txBody>
                  <a:tcPr marL="0" marR="0" marT="0" marB="0" anchor="ctr">
                    <a:solidFill>
                      <a:srgbClr val="CCFFCC">
                        <a:alpha val="20000"/>
                      </a:srgbClr>
                    </a:solidFill>
                  </a:tcPr>
                </a:tc>
                <a:tc>
                  <a:txBody>
                    <a:bodyPr/>
                    <a:lstStyle/>
                    <a:p>
                      <a:pPr algn="r">
                        <a:lnSpc>
                          <a:spcPct val="115000"/>
                        </a:lnSpc>
                        <a:spcAft>
                          <a:spcPts val="0"/>
                        </a:spcAft>
                      </a:pPr>
                      <a:r>
                        <a:rPr lang="ro-RO" sz="1800" b="1" dirty="0">
                          <a:solidFill>
                            <a:srgbClr val="003300"/>
                          </a:solidFill>
                          <a:effectLst/>
                        </a:rPr>
                        <a:t>2137,6</a:t>
                      </a:r>
                      <a:endParaRPr lang="ro-RO" sz="1800" b="1" dirty="0">
                        <a:solidFill>
                          <a:srgbClr val="003300"/>
                        </a:solidFill>
                        <a:effectLst/>
                        <a:latin typeface="Calibri"/>
                        <a:ea typeface="Calibri"/>
                        <a:cs typeface="Times New Roman"/>
                      </a:endParaRPr>
                    </a:p>
                  </a:txBody>
                  <a:tcPr marL="0" marR="0" marT="0" marB="0" anchor="ctr">
                    <a:solidFill>
                      <a:srgbClr val="CCFFCC">
                        <a:alpha val="20000"/>
                      </a:srgbClr>
                    </a:solidFill>
                  </a:tcPr>
                </a:tc>
                <a:tc>
                  <a:txBody>
                    <a:bodyPr/>
                    <a:lstStyle/>
                    <a:p>
                      <a:pPr algn="r">
                        <a:lnSpc>
                          <a:spcPct val="115000"/>
                        </a:lnSpc>
                        <a:spcAft>
                          <a:spcPts val="0"/>
                        </a:spcAft>
                      </a:pPr>
                      <a:r>
                        <a:rPr lang="ro-RO" sz="1800" b="1" dirty="0">
                          <a:solidFill>
                            <a:srgbClr val="003300"/>
                          </a:solidFill>
                          <a:effectLst/>
                        </a:rPr>
                        <a:t>9469,5</a:t>
                      </a:r>
                      <a:endParaRPr lang="ro-RO" sz="1800" b="1" dirty="0">
                        <a:solidFill>
                          <a:srgbClr val="003300"/>
                        </a:solidFill>
                        <a:effectLst/>
                        <a:latin typeface="Calibri"/>
                        <a:ea typeface="Calibri"/>
                        <a:cs typeface="Times New Roman"/>
                      </a:endParaRPr>
                    </a:p>
                  </a:txBody>
                  <a:tcPr marL="0" marR="0" marT="0" marB="0" anchor="ctr">
                    <a:solidFill>
                      <a:srgbClr val="CCFFCC">
                        <a:alpha val="20000"/>
                      </a:srgbClr>
                    </a:solidFill>
                  </a:tcPr>
                </a:tc>
                <a:tc>
                  <a:txBody>
                    <a:bodyPr/>
                    <a:lstStyle/>
                    <a:p>
                      <a:pPr algn="r">
                        <a:lnSpc>
                          <a:spcPct val="115000"/>
                        </a:lnSpc>
                        <a:spcAft>
                          <a:spcPts val="0"/>
                        </a:spcAft>
                      </a:pPr>
                      <a:r>
                        <a:rPr lang="ro-RO" sz="1800" b="1" dirty="0">
                          <a:solidFill>
                            <a:srgbClr val="003300"/>
                          </a:solidFill>
                          <a:effectLst/>
                        </a:rPr>
                        <a:t>4430</a:t>
                      </a:r>
                      <a:endParaRPr lang="ro-RO" sz="1800" b="1" dirty="0">
                        <a:solidFill>
                          <a:srgbClr val="003300"/>
                        </a:solidFill>
                        <a:effectLst/>
                        <a:latin typeface="Calibri"/>
                        <a:ea typeface="Calibri"/>
                        <a:cs typeface="Times New Roman"/>
                      </a:endParaRPr>
                    </a:p>
                  </a:txBody>
                  <a:tcPr marL="0" marR="0" marT="0" marB="0" anchor="ctr">
                    <a:solidFill>
                      <a:srgbClr val="CCFFCC">
                        <a:alpha val="20000"/>
                      </a:srgbClr>
                    </a:solidFill>
                  </a:tcPr>
                </a:tc>
                <a:extLst>
                  <a:ext uri="{0D108BD9-81ED-4DB2-BD59-A6C34878D82A}">
                    <a16:rowId xmlns:a16="http://schemas.microsoft.com/office/drawing/2014/main" val="10003"/>
                  </a:ext>
                </a:extLst>
              </a:tr>
              <a:tr h="315468">
                <a:tc>
                  <a:txBody>
                    <a:bodyPr/>
                    <a:lstStyle/>
                    <a:p>
                      <a:pPr>
                        <a:lnSpc>
                          <a:spcPct val="115000"/>
                        </a:lnSpc>
                        <a:spcAft>
                          <a:spcPts val="0"/>
                        </a:spcAft>
                      </a:pPr>
                      <a:r>
                        <a:rPr lang="ro-RO" sz="1800" b="1" dirty="0">
                          <a:solidFill>
                            <a:srgbClr val="FFFF00"/>
                          </a:solidFill>
                          <a:effectLst/>
                        </a:rPr>
                        <a:t>Regatul Unit</a:t>
                      </a:r>
                      <a:endParaRPr lang="ro-RO" sz="1800" b="1" dirty="0">
                        <a:solidFill>
                          <a:srgbClr val="FFFF00"/>
                        </a:solidFill>
                        <a:effectLst/>
                        <a:latin typeface="Calibri"/>
                        <a:ea typeface="Calibri"/>
                        <a:cs typeface="Times New Roman"/>
                      </a:endParaRPr>
                    </a:p>
                  </a:txBody>
                  <a:tcPr marL="0" marR="0" marT="0" marB="0" anchor="ctr">
                    <a:solidFill>
                      <a:srgbClr val="008000"/>
                    </a:solidFill>
                  </a:tcPr>
                </a:tc>
                <a:tc>
                  <a:txBody>
                    <a:bodyPr/>
                    <a:lstStyle/>
                    <a:p>
                      <a:pPr algn="r">
                        <a:lnSpc>
                          <a:spcPct val="115000"/>
                        </a:lnSpc>
                        <a:spcAft>
                          <a:spcPts val="0"/>
                        </a:spcAft>
                      </a:pPr>
                      <a:r>
                        <a:rPr lang="ro-RO" sz="1800" b="1" dirty="0">
                          <a:solidFill>
                            <a:srgbClr val="FFFF00"/>
                          </a:solidFill>
                          <a:effectLst/>
                        </a:rPr>
                        <a:t>1615,0</a:t>
                      </a:r>
                      <a:endParaRPr lang="ro-RO" sz="1800" b="1" dirty="0">
                        <a:solidFill>
                          <a:srgbClr val="FFFF00"/>
                        </a:solidFill>
                        <a:effectLst/>
                        <a:latin typeface="Calibri"/>
                        <a:ea typeface="Calibri"/>
                        <a:cs typeface="Times New Roman"/>
                      </a:endParaRPr>
                    </a:p>
                  </a:txBody>
                  <a:tcPr marL="0" marR="0" marT="0" marB="0" anchor="ctr">
                    <a:solidFill>
                      <a:srgbClr val="008000"/>
                    </a:solidFill>
                  </a:tcPr>
                </a:tc>
                <a:tc>
                  <a:txBody>
                    <a:bodyPr/>
                    <a:lstStyle/>
                    <a:p>
                      <a:pPr algn="r">
                        <a:lnSpc>
                          <a:spcPct val="115000"/>
                        </a:lnSpc>
                        <a:spcAft>
                          <a:spcPts val="0"/>
                        </a:spcAft>
                      </a:pPr>
                      <a:r>
                        <a:rPr lang="ro-RO" sz="1800" b="1" dirty="0">
                          <a:solidFill>
                            <a:srgbClr val="FFFF00"/>
                          </a:solidFill>
                          <a:effectLst/>
                        </a:rPr>
                        <a:t>13261,0</a:t>
                      </a:r>
                      <a:endParaRPr lang="ro-RO" sz="1800" b="1" dirty="0">
                        <a:solidFill>
                          <a:srgbClr val="FFFF00"/>
                        </a:solidFill>
                        <a:effectLst/>
                        <a:latin typeface="Calibri"/>
                        <a:ea typeface="Calibri"/>
                        <a:cs typeface="Times New Roman"/>
                      </a:endParaRPr>
                    </a:p>
                  </a:txBody>
                  <a:tcPr marL="0" marR="0" marT="0" marB="0" anchor="ctr">
                    <a:solidFill>
                      <a:srgbClr val="008000"/>
                    </a:solidFill>
                  </a:tcPr>
                </a:tc>
                <a:tc>
                  <a:txBody>
                    <a:bodyPr/>
                    <a:lstStyle/>
                    <a:p>
                      <a:pPr algn="r">
                        <a:lnSpc>
                          <a:spcPct val="115000"/>
                        </a:lnSpc>
                        <a:spcAft>
                          <a:spcPts val="0"/>
                        </a:spcAft>
                      </a:pPr>
                      <a:r>
                        <a:rPr lang="ro-RO" sz="1800" b="1" dirty="0">
                          <a:solidFill>
                            <a:srgbClr val="FFFF00"/>
                          </a:solidFill>
                          <a:effectLst/>
                        </a:rPr>
                        <a:t>8211</a:t>
                      </a:r>
                      <a:endParaRPr lang="ro-RO" sz="1800" b="1" dirty="0">
                        <a:solidFill>
                          <a:srgbClr val="FFFF00"/>
                        </a:solidFill>
                        <a:effectLst/>
                        <a:latin typeface="Calibri"/>
                        <a:ea typeface="Calibri"/>
                        <a:cs typeface="Times New Roman"/>
                      </a:endParaRPr>
                    </a:p>
                  </a:txBody>
                  <a:tcPr marL="0" marR="0" marT="0" marB="0" anchor="ctr">
                    <a:solidFill>
                      <a:srgbClr val="008000"/>
                    </a:solidFill>
                  </a:tcPr>
                </a:tc>
                <a:extLst>
                  <a:ext uri="{0D108BD9-81ED-4DB2-BD59-A6C34878D82A}">
                    <a16:rowId xmlns:a16="http://schemas.microsoft.com/office/drawing/2014/main" val="10004"/>
                  </a:ext>
                </a:extLst>
              </a:tr>
              <a:tr h="315468">
                <a:tc>
                  <a:txBody>
                    <a:bodyPr/>
                    <a:lstStyle/>
                    <a:p>
                      <a:pPr>
                        <a:lnSpc>
                          <a:spcPct val="115000"/>
                        </a:lnSpc>
                        <a:spcAft>
                          <a:spcPts val="0"/>
                        </a:spcAft>
                      </a:pPr>
                      <a:r>
                        <a:rPr lang="ro-RO" sz="1800" dirty="0">
                          <a:solidFill>
                            <a:srgbClr val="003300"/>
                          </a:solidFill>
                          <a:effectLst/>
                        </a:rPr>
                        <a:t>Spania</a:t>
                      </a:r>
                      <a:endParaRPr lang="ro-RO" sz="1800" dirty="0">
                        <a:solidFill>
                          <a:srgbClr val="003300"/>
                        </a:solidFill>
                        <a:effectLst/>
                        <a:latin typeface="Calibri"/>
                        <a:ea typeface="Calibri"/>
                        <a:cs typeface="Times New Roman"/>
                      </a:endParaRPr>
                    </a:p>
                  </a:txBody>
                  <a:tcPr marL="0" marR="0" marT="0" marB="0" anchor="ctr">
                    <a:solidFill>
                      <a:srgbClr val="CCFFCC"/>
                    </a:solidFill>
                  </a:tcPr>
                </a:tc>
                <a:tc>
                  <a:txBody>
                    <a:bodyPr/>
                    <a:lstStyle/>
                    <a:p>
                      <a:pPr algn="r">
                        <a:lnSpc>
                          <a:spcPct val="115000"/>
                        </a:lnSpc>
                        <a:spcAft>
                          <a:spcPts val="0"/>
                        </a:spcAft>
                      </a:pPr>
                      <a:r>
                        <a:rPr lang="ro-RO" sz="1800" dirty="0">
                          <a:solidFill>
                            <a:srgbClr val="003300"/>
                          </a:solidFill>
                          <a:effectLst/>
                        </a:rPr>
                        <a:t>2121,9</a:t>
                      </a:r>
                      <a:endParaRPr lang="ro-RO" sz="1800" dirty="0">
                        <a:solidFill>
                          <a:srgbClr val="003300"/>
                        </a:solidFill>
                        <a:effectLst/>
                        <a:latin typeface="Calibri"/>
                        <a:ea typeface="Calibri"/>
                        <a:cs typeface="Times New Roman"/>
                      </a:endParaRPr>
                    </a:p>
                  </a:txBody>
                  <a:tcPr marL="0" marR="0" marT="0" marB="0" anchor="ctr">
                    <a:solidFill>
                      <a:srgbClr val="CCFFCC"/>
                    </a:solidFill>
                  </a:tcPr>
                </a:tc>
                <a:tc>
                  <a:txBody>
                    <a:bodyPr/>
                    <a:lstStyle/>
                    <a:p>
                      <a:pPr algn="r">
                        <a:lnSpc>
                          <a:spcPct val="115000"/>
                        </a:lnSpc>
                        <a:spcAft>
                          <a:spcPts val="0"/>
                        </a:spcAft>
                      </a:pPr>
                      <a:r>
                        <a:rPr lang="ro-RO" sz="1800" dirty="0">
                          <a:solidFill>
                            <a:srgbClr val="003300"/>
                          </a:solidFill>
                          <a:effectLst/>
                        </a:rPr>
                        <a:t>7597,9</a:t>
                      </a:r>
                      <a:endParaRPr lang="ro-RO" sz="1800" dirty="0">
                        <a:solidFill>
                          <a:srgbClr val="003300"/>
                        </a:solidFill>
                        <a:effectLst/>
                        <a:latin typeface="Calibri"/>
                        <a:ea typeface="Calibri"/>
                        <a:cs typeface="Times New Roman"/>
                      </a:endParaRPr>
                    </a:p>
                  </a:txBody>
                  <a:tcPr marL="0" marR="0" marT="0" marB="0" anchor="ctr">
                    <a:solidFill>
                      <a:srgbClr val="CCFFCC"/>
                    </a:solidFill>
                  </a:tcPr>
                </a:tc>
                <a:tc>
                  <a:txBody>
                    <a:bodyPr/>
                    <a:lstStyle/>
                    <a:p>
                      <a:pPr algn="r">
                        <a:lnSpc>
                          <a:spcPct val="115000"/>
                        </a:lnSpc>
                        <a:spcAft>
                          <a:spcPts val="0"/>
                        </a:spcAft>
                      </a:pPr>
                      <a:r>
                        <a:rPr lang="ro-RO" sz="1800" b="0" dirty="0">
                          <a:solidFill>
                            <a:srgbClr val="003300"/>
                          </a:solidFill>
                          <a:effectLst/>
                        </a:rPr>
                        <a:t> 3581</a:t>
                      </a:r>
                      <a:endParaRPr lang="ro-RO" sz="1800" b="0" dirty="0">
                        <a:solidFill>
                          <a:srgbClr val="003300"/>
                        </a:solidFill>
                        <a:effectLst/>
                        <a:latin typeface="Calibri"/>
                        <a:ea typeface="Calibri"/>
                        <a:cs typeface="Times New Roman"/>
                      </a:endParaRPr>
                    </a:p>
                  </a:txBody>
                  <a:tcPr marL="0" marR="0" marT="0" marB="0" anchor="ctr">
                    <a:solidFill>
                      <a:srgbClr val="CCFFCC"/>
                    </a:solidFill>
                  </a:tcPr>
                </a:tc>
                <a:extLst>
                  <a:ext uri="{0D108BD9-81ED-4DB2-BD59-A6C34878D82A}">
                    <a16:rowId xmlns:a16="http://schemas.microsoft.com/office/drawing/2014/main" val="10005"/>
                  </a:ext>
                </a:extLst>
              </a:tr>
              <a:tr h="315468">
                <a:tc>
                  <a:txBody>
                    <a:bodyPr/>
                    <a:lstStyle/>
                    <a:p>
                      <a:pPr>
                        <a:lnSpc>
                          <a:spcPct val="115000"/>
                        </a:lnSpc>
                        <a:spcAft>
                          <a:spcPts val="0"/>
                        </a:spcAft>
                      </a:pPr>
                      <a:r>
                        <a:rPr lang="ro-RO" sz="1800" dirty="0">
                          <a:solidFill>
                            <a:srgbClr val="C00000"/>
                          </a:solidFill>
                          <a:effectLst/>
                        </a:rPr>
                        <a:t>România</a:t>
                      </a:r>
                      <a:endParaRPr lang="ro-RO" sz="1800" dirty="0">
                        <a:solidFill>
                          <a:srgbClr val="C00000"/>
                        </a:solidFill>
                        <a:effectLst/>
                        <a:latin typeface="Calibri"/>
                        <a:ea typeface="Calibri"/>
                        <a:cs typeface="Times New Roman"/>
                      </a:endParaRPr>
                    </a:p>
                  </a:txBody>
                  <a:tcPr marL="0" marR="0" marT="0" marB="0" anchor="ctr">
                    <a:solidFill>
                      <a:schemeClr val="bg1"/>
                    </a:solidFill>
                  </a:tcPr>
                </a:tc>
                <a:tc>
                  <a:txBody>
                    <a:bodyPr/>
                    <a:lstStyle/>
                    <a:p>
                      <a:pPr algn="r">
                        <a:lnSpc>
                          <a:spcPct val="115000"/>
                        </a:lnSpc>
                        <a:spcAft>
                          <a:spcPts val="0"/>
                        </a:spcAft>
                      </a:pPr>
                      <a:r>
                        <a:rPr lang="ro-RO" sz="1800" dirty="0">
                          <a:solidFill>
                            <a:srgbClr val="C00000"/>
                          </a:solidFill>
                          <a:effectLst/>
                        </a:rPr>
                        <a:t>2135,0</a:t>
                      </a:r>
                      <a:endParaRPr lang="ro-RO" sz="1800" dirty="0">
                        <a:solidFill>
                          <a:srgbClr val="C00000"/>
                        </a:solidFill>
                        <a:effectLst/>
                        <a:latin typeface="Calibri"/>
                        <a:ea typeface="Calibri"/>
                        <a:cs typeface="Times New Roman"/>
                      </a:endParaRPr>
                    </a:p>
                  </a:txBody>
                  <a:tcPr marL="0" marR="0" marT="0" marB="0" anchor="ctr">
                    <a:solidFill>
                      <a:schemeClr val="bg1"/>
                    </a:solidFill>
                  </a:tcPr>
                </a:tc>
                <a:tc>
                  <a:txBody>
                    <a:bodyPr/>
                    <a:lstStyle/>
                    <a:p>
                      <a:pPr algn="r">
                        <a:lnSpc>
                          <a:spcPct val="115000"/>
                        </a:lnSpc>
                        <a:spcAft>
                          <a:spcPts val="0"/>
                        </a:spcAft>
                      </a:pPr>
                      <a:r>
                        <a:rPr lang="ro-RO" sz="1800" dirty="0">
                          <a:solidFill>
                            <a:srgbClr val="C00000"/>
                          </a:solidFill>
                          <a:effectLst/>
                        </a:rPr>
                        <a:t>7428,0</a:t>
                      </a:r>
                      <a:endParaRPr lang="ro-RO" sz="1800" dirty="0">
                        <a:solidFill>
                          <a:srgbClr val="C00000"/>
                        </a:solidFill>
                        <a:effectLst/>
                        <a:latin typeface="Calibri"/>
                        <a:ea typeface="Calibri"/>
                        <a:cs typeface="Times New Roman"/>
                      </a:endParaRPr>
                    </a:p>
                  </a:txBody>
                  <a:tcPr marL="0" marR="0" marT="0" marB="0" anchor="ctr">
                    <a:solidFill>
                      <a:schemeClr val="bg1"/>
                    </a:solidFill>
                  </a:tcPr>
                </a:tc>
                <a:tc>
                  <a:txBody>
                    <a:bodyPr/>
                    <a:lstStyle/>
                    <a:p>
                      <a:pPr algn="r">
                        <a:lnSpc>
                          <a:spcPct val="115000"/>
                        </a:lnSpc>
                        <a:spcAft>
                          <a:spcPts val="0"/>
                        </a:spcAft>
                      </a:pPr>
                      <a:r>
                        <a:rPr lang="ro-RO" sz="1800" b="1" dirty="0">
                          <a:solidFill>
                            <a:srgbClr val="C00000"/>
                          </a:solidFill>
                          <a:effectLst/>
                        </a:rPr>
                        <a:t>3479</a:t>
                      </a:r>
                      <a:endParaRPr lang="ro-RO" sz="1800" b="1" dirty="0">
                        <a:solidFill>
                          <a:srgbClr val="C00000"/>
                        </a:solidFill>
                        <a:effectLst/>
                        <a:latin typeface="Calibri"/>
                        <a:ea typeface="Calibri"/>
                        <a:cs typeface="Times New Roman"/>
                      </a:endParaRPr>
                    </a:p>
                  </a:txBody>
                  <a:tcPr marL="0" marR="0" marT="0" marB="0" anchor="ctr">
                    <a:solidFill>
                      <a:schemeClr val="bg1"/>
                    </a:solidFill>
                  </a:tcPr>
                </a:tc>
                <a:extLst>
                  <a:ext uri="{0D108BD9-81ED-4DB2-BD59-A6C34878D82A}">
                    <a16:rowId xmlns:a16="http://schemas.microsoft.com/office/drawing/2014/main" val="10006"/>
                  </a:ext>
                </a:extLst>
              </a:tr>
            </a:tbl>
          </a:graphicData>
        </a:graphic>
      </p:graphicFrame>
      <p:sp>
        <p:nvSpPr>
          <p:cNvPr id="11300" name="CasetăText 5"/>
          <p:cNvSpPr txBox="1">
            <a:spLocks noChangeArrowheads="1"/>
          </p:cNvSpPr>
          <p:nvPr/>
        </p:nvSpPr>
        <p:spPr bwMode="auto">
          <a:xfrm>
            <a:off x="1331640" y="2172166"/>
            <a:ext cx="7127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pPr>
            <a:r>
              <a:rPr lang="en-US" altLang="ro-RO" dirty="0">
                <a:solidFill>
                  <a:srgbClr val="000000"/>
                </a:solidFill>
                <a:latin typeface="Arial Narrow" panose="020B0606020202030204" pitchFamily="34" charset="0"/>
              </a:rPr>
              <a:t>2013 - </a:t>
            </a:r>
            <a:r>
              <a:rPr lang="en-US" altLang="ro-RO" dirty="0" err="1">
                <a:solidFill>
                  <a:srgbClr val="000000"/>
                </a:solidFill>
                <a:latin typeface="Arial Narrow" panose="020B0606020202030204" pitchFamily="34" charset="0"/>
              </a:rPr>
              <a:t>Anul</a:t>
            </a:r>
            <a:r>
              <a:rPr lang="en-US" altLang="ro-RO" dirty="0">
                <a:solidFill>
                  <a:srgbClr val="000000"/>
                </a:solidFill>
                <a:latin typeface="Arial Narrow" panose="020B0606020202030204" pitchFamily="34" charset="0"/>
              </a:rPr>
              <a:t> cu </a:t>
            </a:r>
            <a:r>
              <a:rPr lang="en-US" altLang="ro-RO" dirty="0" err="1">
                <a:solidFill>
                  <a:srgbClr val="000000"/>
                </a:solidFill>
                <a:latin typeface="Arial Narrow" panose="020B0606020202030204" pitchFamily="34" charset="0"/>
              </a:rPr>
              <a:t>cea</a:t>
            </a:r>
            <a:r>
              <a:rPr lang="en-US" altLang="ro-RO" dirty="0">
                <a:solidFill>
                  <a:srgbClr val="000000"/>
                </a:solidFill>
                <a:latin typeface="Arial Narrow" panose="020B0606020202030204" pitchFamily="34" charset="0"/>
              </a:rPr>
              <a:t> </a:t>
            </a:r>
            <a:r>
              <a:rPr lang="en-US" altLang="ro-RO" dirty="0" err="1">
                <a:solidFill>
                  <a:srgbClr val="000000"/>
                </a:solidFill>
                <a:latin typeface="Arial Narrow" panose="020B0606020202030204" pitchFamily="34" charset="0"/>
              </a:rPr>
              <a:t>mai</a:t>
            </a:r>
            <a:r>
              <a:rPr lang="en-US" altLang="ro-RO" dirty="0">
                <a:solidFill>
                  <a:srgbClr val="000000"/>
                </a:solidFill>
                <a:latin typeface="Arial Narrow" panose="020B0606020202030204" pitchFamily="34" charset="0"/>
              </a:rPr>
              <a:t> mare producţie </a:t>
            </a:r>
            <a:r>
              <a:rPr lang="en-US" altLang="ro-RO" dirty="0" err="1">
                <a:solidFill>
                  <a:srgbClr val="000000"/>
                </a:solidFill>
                <a:latin typeface="Arial Narrow" panose="020B0606020202030204" pitchFamily="34" charset="0"/>
              </a:rPr>
              <a:t>agricolă</a:t>
            </a:r>
            <a:r>
              <a:rPr lang="en-US" altLang="ro-RO" dirty="0">
                <a:solidFill>
                  <a:srgbClr val="000000"/>
                </a:solidFill>
                <a:latin typeface="Arial Narrow" panose="020B0606020202030204" pitchFamily="34" charset="0"/>
              </a:rPr>
              <a:t> din </a:t>
            </a:r>
            <a:r>
              <a:rPr lang="en-US" altLang="ro-RO" dirty="0" err="1">
                <a:solidFill>
                  <a:srgbClr val="000000"/>
                </a:solidFill>
                <a:latin typeface="Arial Narrow" panose="020B0606020202030204" pitchFamily="34" charset="0"/>
              </a:rPr>
              <a:t>istoria</a:t>
            </a:r>
            <a:r>
              <a:rPr lang="en-US" altLang="ro-RO" dirty="0">
                <a:solidFill>
                  <a:srgbClr val="000000"/>
                </a:solidFill>
                <a:latin typeface="Arial Narrow" panose="020B0606020202030204" pitchFamily="34" charset="0"/>
              </a:rPr>
              <a:t> </a:t>
            </a:r>
            <a:r>
              <a:rPr lang="en-US" altLang="ro-RO" dirty="0" err="1">
                <a:solidFill>
                  <a:srgbClr val="000000"/>
                </a:solidFill>
                <a:latin typeface="Arial Narrow" panose="020B0606020202030204" pitchFamily="34" charset="0"/>
              </a:rPr>
              <a:t>României</a:t>
            </a:r>
            <a:r>
              <a:rPr lang="en-US" altLang="ro-RO" dirty="0">
                <a:solidFill>
                  <a:srgbClr val="000000"/>
                </a:solidFill>
                <a:latin typeface="Arial Narrow" panose="020B0606020202030204" pitchFamily="34" charset="0"/>
              </a:rPr>
              <a:t>!</a:t>
            </a:r>
            <a:endParaRPr lang="ro-RO" altLang="ro-RO" dirty="0">
              <a:solidFill>
                <a:srgbClr val="000000"/>
              </a:solidFill>
              <a:latin typeface="Arial Narrow" panose="020B0606020202030204" pitchFamily="34" charset="0"/>
            </a:endParaRPr>
          </a:p>
        </p:txBody>
      </p:sp>
    </p:spTree>
    <p:extLst>
      <p:ext uri="{BB962C8B-B14F-4D97-AF65-F5344CB8AC3E}">
        <p14:creationId xmlns:p14="http://schemas.microsoft.com/office/powerpoint/2010/main" val="2022683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75502" y="1019320"/>
            <a:ext cx="8889112" cy="2017495"/>
          </a:xfrm>
        </p:spPr>
        <p:txBody>
          <a:bodyPr/>
          <a:lstStyle/>
          <a:p>
            <a:r>
              <a:rPr lang="ro-RO" dirty="0"/>
              <a:t>România nu dispune de o infrastructură suficientă pentru de stocarea unei producții agricole superioare</a:t>
            </a:r>
          </a:p>
        </p:txBody>
      </p:sp>
      <p:sp>
        <p:nvSpPr>
          <p:cNvPr id="3" name="Substituent conținut 2"/>
          <p:cNvSpPr>
            <a:spLocks noGrp="1"/>
          </p:cNvSpPr>
          <p:nvPr>
            <p:ph idx="1"/>
          </p:nvPr>
        </p:nvSpPr>
        <p:spPr>
          <a:xfrm>
            <a:off x="369116" y="3607266"/>
            <a:ext cx="8524933" cy="2382474"/>
          </a:xfrm>
        </p:spPr>
        <p:txBody>
          <a:bodyPr/>
          <a:lstStyle/>
          <a:p>
            <a:r>
              <a:rPr lang="ro-RO" dirty="0"/>
              <a:t>Dezvoltarea de soluții alternative</a:t>
            </a:r>
          </a:p>
          <a:p>
            <a:pPr lvl="1"/>
            <a:r>
              <a:rPr lang="ro-RO" dirty="0" err="1"/>
              <a:t>Silobag</a:t>
            </a:r>
            <a:r>
              <a:rPr lang="ro-RO" dirty="0"/>
              <a:t> (tub din material plastic rezistent și de un utilaj care pompează înăuntru cereale sub presiune)</a:t>
            </a:r>
          </a:p>
          <a:p>
            <a:pPr lvl="1"/>
            <a:r>
              <a:rPr lang="ro-RO" dirty="0"/>
              <a:t>Silozuri din material textil pe suport de oțel </a:t>
            </a:r>
          </a:p>
          <a:p>
            <a:pPr lvl="1"/>
            <a:r>
              <a:rPr lang="ro-RO" dirty="0"/>
              <a:t>Silozuri din poliester armat cu fibră de sticlă</a:t>
            </a:r>
          </a:p>
        </p:txBody>
      </p:sp>
    </p:spTree>
    <p:extLst>
      <p:ext uri="{BB962C8B-B14F-4D97-AF65-F5344CB8AC3E}">
        <p14:creationId xmlns:p14="http://schemas.microsoft.com/office/powerpoint/2010/main" val="476262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4605336" y="272202"/>
            <a:ext cx="2483582" cy="910147"/>
          </a:xfrm>
        </p:spPr>
        <p:txBody>
          <a:bodyPr/>
          <a:lstStyle/>
          <a:p>
            <a:r>
              <a:rPr lang="ro-RO" dirty="0" err="1"/>
              <a:t>Silobag</a:t>
            </a:r>
            <a:endParaRPr lang="ro-RO" dirty="0"/>
          </a:p>
        </p:txBody>
      </p:sp>
      <p:pic>
        <p:nvPicPr>
          <p:cNvPr id="1026" name="Picture 2" descr="Imagine similară"/>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917" y="1602296"/>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ini pentru silob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6227" y="1602296"/>
            <a:ext cx="251979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ini pentru siloba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42192" y="1602296"/>
            <a:ext cx="2473479"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rotectie-siloba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0373" y="3729548"/>
            <a:ext cx="4771501" cy="2608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451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4605336" y="272202"/>
            <a:ext cx="2483582" cy="910147"/>
          </a:xfrm>
        </p:spPr>
        <p:txBody>
          <a:bodyPr/>
          <a:lstStyle/>
          <a:p>
            <a:r>
              <a:rPr lang="ro-RO" dirty="0" err="1"/>
              <a:t>Silobag</a:t>
            </a:r>
            <a:endParaRPr lang="ro-RO" dirty="0"/>
          </a:p>
        </p:txBody>
      </p:sp>
      <p:pic>
        <p:nvPicPr>
          <p:cNvPr id="1026" name="Picture 2" descr="Imagine similară"/>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917" y="1602296"/>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ini pentru silob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6227" y="1602296"/>
            <a:ext cx="251979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ini pentru siloba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42192" y="1602296"/>
            <a:ext cx="2473479"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rotectie-siloba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0373" y="3729548"/>
            <a:ext cx="4771501" cy="2608421"/>
          </a:xfrm>
          <a:prstGeom prst="rect">
            <a:avLst/>
          </a:prstGeom>
          <a:noFill/>
          <a:extLst>
            <a:ext uri="{909E8E84-426E-40DD-AFC4-6F175D3DCCD1}">
              <a14:hiddenFill xmlns:a14="http://schemas.microsoft.com/office/drawing/2010/main">
                <a:solidFill>
                  <a:srgbClr val="FFFFFF"/>
                </a:solidFill>
              </a14:hiddenFill>
            </a:ext>
          </a:extLst>
        </p:spPr>
      </p:pic>
      <p:sp>
        <p:nvSpPr>
          <p:cNvPr id="3" name="Balon text: dreptunghi cu colțuri rotunjite 2"/>
          <p:cNvSpPr/>
          <p:nvPr/>
        </p:nvSpPr>
        <p:spPr>
          <a:xfrm>
            <a:off x="348918" y="4387442"/>
            <a:ext cx="1404382" cy="1023457"/>
          </a:xfrm>
          <a:prstGeom prst="wedgeRoundRectCallout">
            <a:avLst>
              <a:gd name="adj1" fmla="val 161599"/>
              <a:gd name="adj2" fmla="val 2601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b="1" dirty="0"/>
              <a:t>Importate</a:t>
            </a:r>
          </a:p>
        </p:txBody>
      </p:sp>
    </p:spTree>
    <p:extLst>
      <p:ext uri="{BB962C8B-B14F-4D97-AF65-F5344CB8AC3E}">
        <p14:creationId xmlns:p14="http://schemas.microsoft.com/office/powerpoint/2010/main" val="3351853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4605336" y="272202"/>
            <a:ext cx="2483582" cy="910147"/>
          </a:xfrm>
        </p:spPr>
        <p:txBody>
          <a:bodyPr/>
          <a:lstStyle/>
          <a:p>
            <a:r>
              <a:rPr lang="ro-RO" dirty="0" err="1"/>
              <a:t>Silobag</a:t>
            </a:r>
            <a:endParaRPr lang="ro-RO" dirty="0"/>
          </a:p>
        </p:txBody>
      </p:sp>
      <p:pic>
        <p:nvPicPr>
          <p:cNvPr id="1026" name="Picture 2" descr="Imagine similară"/>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917" y="1602296"/>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ini pentru silob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6227" y="1602296"/>
            <a:ext cx="251979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ini pentru siloba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42192" y="1602296"/>
            <a:ext cx="2473479"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rotectie-siloba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0373" y="3729548"/>
            <a:ext cx="4771501" cy="2608421"/>
          </a:xfrm>
          <a:prstGeom prst="rect">
            <a:avLst/>
          </a:prstGeom>
          <a:noFill/>
          <a:extLst>
            <a:ext uri="{909E8E84-426E-40DD-AFC4-6F175D3DCCD1}">
              <a14:hiddenFill xmlns:a14="http://schemas.microsoft.com/office/drawing/2010/main">
                <a:solidFill>
                  <a:srgbClr val="FFFFFF"/>
                </a:solidFill>
              </a14:hiddenFill>
            </a:ext>
          </a:extLst>
        </p:spPr>
      </p:pic>
      <p:sp>
        <p:nvSpPr>
          <p:cNvPr id="3" name="Balon text: dreptunghi cu colțuri rotunjite 2"/>
          <p:cNvSpPr/>
          <p:nvPr/>
        </p:nvSpPr>
        <p:spPr>
          <a:xfrm>
            <a:off x="348918" y="4387442"/>
            <a:ext cx="1404382" cy="1023457"/>
          </a:xfrm>
          <a:prstGeom prst="wedgeRoundRectCallout">
            <a:avLst>
              <a:gd name="adj1" fmla="val 161599"/>
              <a:gd name="adj2" fmla="val 2601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b="1" dirty="0"/>
              <a:t>Importate</a:t>
            </a:r>
          </a:p>
        </p:txBody>
      </p:sp>
      <p:sp>
        <p:nvSpPr>
          <p:cNvPr id="4" name="Dreptunghi: colțuri rotunjite 3"/>
          <p:cNvSpPr/>
          <p:nvPr/>
        </p:nvSpPr>
        <p:spPr>
          <a:xfrm>
            <a:off x="7088918" y="4018328"/>
            <a:ext cx="1736521" cy="156910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o-RO" dirty="0">
                <a:solidFill>
                  <a:schemeClr val="tx1"/>
                </a:solidFill>
              </a:rPr>
              <a:t>România are o industrie prelucrare mase plastice dezvoltată!</a:t>
            </a:r>
          </a:p>
        </p:txBody>
      </p:sp>
    </p:spTree>
    <p:extLst>
      <p:ext uri="{BB962C8B-B14F-4D97-AF65-F5344CB8AC3E}">
        <p14:creationId xmlns:p14="http://schemas.microsoft.com/office/powerpoint/2010/main" val="2825810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692150"/>
            <a:ext cx="7632973" cy="649288"/>
          </a:xfrm>
        </p:spPr>
        <p:txBody>
          <a:bodyPr/>
          <a:lstStyle/>
          <a:p>
            <a:r>
              <a:rPr lang="ro-RO" dirty="0">
                <a:latin typeface="Arial Narrow" panose="020B0606020202030204" pitchFamily="34" charset="0"/>
              </a:rPr>
              <a:t>Utilizarea „inteligentă” a bioresurselor</a:t>
            </a:r>
          </a:p>
        </p:txBody>
      </p:sp>
      <p:sp>
        <p:nvSpPr>
          <p:cNvPr id="3" name="Content Placeholder 2"/>
          <p:cNvSpPr>
            <a:spLocks noGrp="1"/>
          </p:cNvSpPr>
          <p:nvPr>
            <p:ph idx="1"/>
          </p:nvPr>
        </p:nvSpPr>
        <p:spPr>
          <a:xfrm>
            <a:off x="683568" y="1484313"/>
            <a:ext cx="8136904" cy="4822825"/>
          </a:xfrm>
        </p:spPr>
        <p:txBody>
          <a:bodyPr/>
          <a:lstStyle/>
          <a:p>
            <a:r>
              <a:rPr lang="ro-RO" sz="2000" dirty="0">
                <a:latin typeface="Arial Narrow" panose="020B0606020202030204" pitchFamily="34" charset="0"/>
              </a:rPr>
              <a:t>Industria alimentară din România, industria cu cea mai mare pondere în PIB, se caracterizează prin lanțuri valorice lineare, care nu sunt închise (nici măcar pentru utilizări tradiționale – de ex. furaje) și generează cantități mari de deșeuri din sub-produsele / fluxurile laterale</a:t>
            </a:r>
          </a:p>
          <a:p>
            <a:r>
              <a:rPr lang="ro-RO" sz="2000" dirty="0">
                <a:latin typeface="Arial Narrow" panose="020B0606020202030204" pitchFamily="34" charset="0"/>
              </a:rPr>
              <a:t>Agricultura României generează de asemenea cantități mari de deșeuri pentru că nu utilizează eficient fluxurile laterale de sub-produse. Un exemplu ilustrativ este lâna raselor tradiționale (Țigaie și  Țurcană) adaptate condițiilor de la noi din țară, bune producătoare de lapte și carne, care nu are întrebuințări. Din respectiva lână se poate recupera lanolina, iar keratina paote fi convertită în produse cu valoare adăugată mare (bioplastice, biostimulanți pentru plante, aditivi furajeri </a:t>
            </a:r>
          </a:p>
          <a:p>
            <a:r>
              <a:rPr lang="ro-RO" sz="2000" dirty="0">
                <a:latin typeface="Arial Narrow" panose="020B0606020202030204" pitchFamily="34" charset="0"/>
              </a:rPr>
              <a:t>Biorafinarea permite valorificarea superioară a acestor fluxuri laterale, prin procesarea în cascadă, cu recuperarea componentelor cu valoare adăugată mare, conform piramidei valorice a biomasei</a:t>
            </a:r>
          </a:p>
          <a:p>
            <a:r>
              <a:rPr lang="ro-RO" sz="2000" dirty="0">
                <a:latin typeface="Arial Narrow" panose="020B0606020202030204" pitchFamily="34" charset="0"/>
              </a:rPr>
              <a:t>Utilizarea acestor sub-produse agro-industriale pentru energie și biogaz </a:t>
            </a:r>
            <a:r>
              <a:rPr lang="en-US" sz="2000" dirty="0" err="1">
                <a:latin typeface="Arial Narrow" panose="020B0606020202030204" pitchFamily="34" charset="0"/>
              </a:rPr>
              <a:t>determină</a:t>
            </a:r>
            <a:r>
              <a:rPr lang="en-US" sz="2000" dirty="0">
                <a:latin typeface="Arial Narrow" panose="020B0606020202030204" pitchFamily="34" charset="0"/>
              </a:rPr>
              <a:t> o </a:t>
            </a:r>
            <a:r>
              <a:rPr lang="ro-RO" sz="2000" dirty="0">
                <a:latin typeface="Arial Narrow" panose="020B0606020202030204" pitchFamily="34" charset="0"/>
              </a:rPr>
              <a:t>valoarea adăugată inferioară utilizării tradiționale ca furaj.</a:t>
            </a:r>
          </a:p>
          <a:p>
            <a:endParaRPr lang="ro-RO" sz="2400" dirty="0">
              <a:latin typeface="Arial Narrow" panose="020B0606020202030204" pitchFamily="34" charset="0"/>
            </a:endParaRPr>
          </a:p>
        </p:txBody>
      </p:sp>
    </p:spTree>
    <p:extLst>
      <p:ext uri="{BB962C8B-B14F-4D97-AF65-F5344CB8AC3E}">
        <p14:creationId xmlns:p14="http://schemas.microsoft.com/office/powerpoint/2010/main" val="1679707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692150"/>
            <a:ext cx="6984901" cy="649288"/>
          </a:xfrm>
        </p:spPr>
        <p:txBody>
          <a:bodyPr/>
          <a:lstStyle/>
          <a:p>
            <a:r>
              <a:rPr lang="ro-RO" dirty="0">
                <a:latin typeface="Arial Narrow" panose="020B0606020202030204" pitchFamily="34" charset="0"/>
              </a:rPr>
              <a:t>Subproduse ale industriei alimentare</a:t>
            </a:r>
          </a:p>
        </p:txBody>
      </p:sp>
      <p:graphicFrame>
        <p:nvGraphicFramePr>
          <p:cNvPr id="3" name="Table 2"/>
          <p:cNvGraphicFramePr>
            <a:graphicFrameLocks noGrp="1"/>
          </p:cNvGraphicFramePr>
          <p:nvPr>
            <p:extLst/>
          </p:nvPr>
        </p:nvGraphicFramePr>
        <p:xfrm>
          <a:off x="971600" y="1556792"/>
          <a:ext cx="7704855" cy="5074230"/>
        </p:xfrm>
        <a:graphic>
          <a:graphicData uri="http://schemas.openxmlformats.org/drawingml/2006/table">
            <a:tbl>
              <a:tblPr firstRow="1" firstCol="1" bandRow="1">
                <a:tableStyleId>{5C22544A-7EE6-4342-B048-85BDC9FD1C3A}</a:tableStyleId>
              </a:tblPr>
              <a:tblGrid>
                <a:gridCol w="2568285">
                  <a:extLst>
                    <a:ext uri="{9D8B030D-6E8A-4147-A177-3AD203B41FA5}">
                      <a16:colId xmlns:a16="http://schemas.microsoft.com/office/drawing/2014/main" val="20000"/>
                    </a:ext>
                  </a:extLst>
                </a:gridCol>
                <a:gridCol w="2568285">
                  <a:extLst>
                    <a:ext uri="{9D8B030D-6E8A-4147-A177-3AD203B41FA5}">
                      <a16:colId xmlns:a16="http://schemas.microsoft.com/office/drawing/2014/main" val="20001"/>
                    </a:ext>
                  </a:extLst>
                </a:gridCol>
                <a:gridCol w="2568285">
                  <a:extLst>
                    <a:ext uri="{9D8B030D-6E8A-4147-A177-3AD203B41FA5}">
                      <a16:colId xmlns:a16="http://schemas.microsoft.com/office/drawing/2014/main" val="20002"/>
                    </a:ext>
                  </a:extLst>
                </a:gridCol>
              </a:tblGrid>
              <a:tr h="179388">
                <a:tc>
                  <a:txBody>
                    <a:bodyPr/>
                    <a:lstStyle/>
                    <a:p>
                      <a:pPr algn="just">
                        <a:lnSpc>
                          <a:spcPct val="107000"/>
                        </a:lnSpc>
                        <a:spcAft>
                          <a:spcPts val="0"/>
                        </a:spcAft>
                      </a:pPr>
                      <a:r>
                        <a:rPr lang="ro-RO" sz="1100">
                          <a:effectLst/>
                          <a:latin typeface="Arial Narrow" panose="020B0606020202030204" pitchFamily="34" charset="0"/>
                        </a:rPr>
                        <a:t>Ramura industriei alimentare</a:t>
                      </a:r>
                      <a:endParaRPr lang="ro-RO" sz="1100">
                        <a:effectLst/>
                        <a:latin typeface="Arial Narrow" panose="020B0606020202030204" pitchFamily="34" charset="0"/>
                        <a:ea typeface="SimSun"/>
                        <a:cs typeface="Times New Roman"/>
                      </a:endParaRPr>
                    </a:p>
                  </a:txBody>
                  <a:tcPr marL="59476" marR="59476" marT="0" marB="0"/>
                </a:tc>
                <a:tc>
                  <a:txBody>
                    <a:bodyPr/>
                    <a:lstStyle/>
                    <a:p>
                      <a:pPr algn="just">
                        <a:lnSpc>
                          <a:spcPct val="107000"/>
                        </a:lnSpc>
                        <a:spcAft>
                          <a:spcPts val="0"/>
                        </a:spcAft>
                      </a:pPr>
                      <a:r>
                        <a:rPr lang="ro-RO" sz="1100">
                          <a:effectLst/>
                          <a:latin typeface="Arial Narrow" panose="020B0606020202030204" pitchFamily="34" charset="0"/>
                        </a:rPr>
                        <a:t>Subproduse</a:t>
                      </a:r>
                      <a:endParaRPr lang="ro-RO" sz="1100">
                        <a:effectLst/>
                        <a:latin typeface="Arial Narrow" panose="020B0606020202030204" pitchFamily="34" charset="0"/>
                        <a:ea typeface="SimSun"/>
                        <a:cs typeface="Times New Roman"/>
                      </a:endParaRPr>
                    </a:p>
                  </a:txBody>
                  <a:tcPr marL="59476" marR="59476" marT="0" marB="0"/>
                </a:tc>
                <a:tc>
                  <a:txBody>
                    <a:bodyPr/>
                    <a:lstStyle/>
                    <a:p>
                      <a:pPr algn="just">
                        <a:lnSpc>
                          <a:spcPct val="107000"/>
                        </a:lnSpc>
                        <a:spcAft>
                          <a:spcPts val="0"/>
                        </a:spcAft>
                      </a:pPr>
                      <a:r>
                        <a:rPr lang="ro-RO" sz="1100">
                          <a:effectLst/>
                          <a:latin typeface="Arial Narrow" panose="020B0606020202030204" pitchFamily="34" charset="0"/>
                        </a:rPr>
                        <a:t>Indicele subproduselor</a:t>
                      </a:r>
                      <a:endParaRPr lang="ro-RO" sz="1100">
                        <a:effectLst/>
                        <a:latin typeface="Arial Narrow" panose="020B0606020202030204" pitchFamily="34" charset="0"/>
                        <a:ea typeface="SimSun"/>
                        <a:cs typeface="Times New Roman"/>
                      </a:endParaRPr>
                    </a:p>
                  </a:txBody>
                  <a:tcPr marL="59476" marR="59476" marT="0" marB="0"/>
                </a:tc>
                <a:extLst>
                  <a:ext uri="{0D108BD9-81ED-4DB2-BD59-A6C34878D82A}">
                    <a16:rowId xmlns:a16="http://schemas.microsoft.com/office/drawing/2014/main" val="10000"/>
                  </a:ext>
                </a:extLst>
              </a:tr>
              <a:tr h="194622">
                <a:tc rowSpan="8">
                  <a:txBody>
                    <a:bodyPr/>
                    <a:lstStyle/>
                    <a:p>
                      <a:pPr algn="just">
                        <a:lnSpc>
                          <a:spcPct val="107000"/>
                        </a:lnSpc>
                        <a:spcAft>
                          <a:spcPts val="0"/>
                        </a:spcAft>
                      </a:pPr>
                      <a:r>
                        <a:rPr lang="ro-RO" sz="1100">
                          <a:effectLst/>
                          <a:latin typeface="Arial Narrow" panose="020B0606020202030204" pitchFamily="34" charset="0"/>
                        </a:rPr>
                        <a:t>Morărit şi panificație (inclusiv paste făinoase)</a:t>
                      </a:r>
                      <a:endParaRPr lang="ro-RO" sz="1100">
                        <a:effectLst/>
                        <a:latin typeface="Arial Narrow" panose="020B0606020202030204" pitchFamily="34" charset="0"/>
                        <a:ea typeface="SimSun"/>
                        <a:cs typeface="Times New Roman"/>
                      </a:endParaRPr>
                    </a:p>
                  </a:txBody>
                  <a:tcPr marL="59476" marR="59476" marT="0" marB="0"/>
                </a:tc>
                <a:tc>
                  <a:txBody>
                    <a:bodyPr/>
                    <a:lstStyle/>
                    <a:p>
                      <a:pPr algn="just">
                        <a:lnSpc>
                          <a:spcPct val="107000"/>
                        </a:lnSpc>
                        <a:spcAft>
                          <a:spcPts val="0"/>
                        </a:spcAft>
                      </a:pPr>
                      <a:r>
                        <a:rPr lang="ro-RO" sz="1100">
                          <a:effectLst/>
                          <a:latin typeface="Arial Narrow" panose="020B0606020202030204" pitchFamily="34" charset="0"/>
                        </a:rPr>
                        <a:t>Refuzuri de ovăz cu tărâțe și pleavă</a:t>
                      </a:r>
                      <a:endParaRPr lang="ro-RO" sz="1100">
                        <a:effectLst/>
                        <a:latin typeface="Arial Narrow" panose="020B0606020202030204" pitchFamily="34" charset="0"/>
                        <a:ea typeface="SimSun"/>
                        <a:cs typeface="Times New Roman"/>
                      </a:endParaRPr>
                    </a:p>
                  </a:txBody>
                  <a:tcPr marL="59476" marR="59476" marT="0" marB="0"/>
                </a:tc>
                <a:tc>
                  <a:txBody>
                    <a:bodyPr/>
                    <a:lstStyle/>
                    <a:p>
                      <a:pPr algn="just">
                        <a:lnSpc>
                          <a:spcPct val="107000"/>
                        </a:lnSpc>
                        <a:spcAft>
                          <a:spcPts val="0"/>
                        </a:spcAft>
                      </a:pPr>
                      <a:r>
                        <a:rPr lang="ro-RO" sz="1100">
                          <a:effectLst/>
                          <a:latin typeface="Arial Narrow" panose="020B0606020202030204" pitchFamily="34" charset="0"/>
                        </a:rPr>
                        <a:t>0,39</a:t>
                      </a:r>
                      <a:endParaRPr lang="ro-RO" sz="1100">
                        <a:effectLst/>
                        <a:latin typeface="Arial Narrow" panose="020B0606020202030204" pitchFamily="34" charset="0"/>
                        <a:ea typeface="SimSun"/>
                        <a:cs typeface="Times New Roman"/>
                      </a:endParaRPr>
                    </a:p>
                  </a:txBody>
                  <a:tcPr marL="59476" marR="59476" marT="0" marB="0"/>
                </a:tc>
                <a:extLst>
                  <a:ext uri="{0D108BD9-81ED-4DB2-BD59-A6C34878D82A}">
                    <a16:rowId xmlns:a16="http://schemas.microsoft.com/office/drawing/2014/main" val="10001"/>
                  </a:ext>
                </a:extLst>
              </a:tr>
              <a:tr h="179388">
                <a:tc vMerge="1">
                  <a:txBody>
                    <a:bodyPr/>
                    <a:lstStyle/>
                    <a:p>
                      <a:endParaRPr lang="ro-RO"/>
                    </a:p>
                  </a:txBody>
                  <a:tcPr/>
                </a:tc>
                <a:tc>
                  <a:txBody>
                    <a:bodyPr/>
                    <a:lstStyle/>
                    <a:p>
                      <a:pPr algn="just">
                        <a:lnSpc>
                          <a:spcPct val="107000"/>
                        </a:lnSpc>
                        <a:spcAft>
                          <a:spcPts val="0"/>
                        </a:spcAft>
                      </a:pPr>
                      <a:r>
                        <a:rPr lang="ro-RO" sz="1100">
                          <a:effectLst/>
                          <a:latin typeface="Arial Narrow" panose="020B0606020202030204" pitchFamily="34" charset="0"/>
                        </a:rPr>
                        <a:t>Pleavă de orez</a:t>
                      </a:r>
                      <a:endParaRPr lang="ro-RO" sz="1100">
                        <a:effectLst/>
                        <a:latin typeface="Arial Narrow" panose="020B0606020202030204" pitchFamily="34" charset="0"/>
                        <a:ea typeface="SimSun"/>
                        <a:cs typeface="Times New Roman"/>
                      </a:endParaRPr>
                    </a:p>
                  </a:txBody>
                  <a:tcPr marL="59476" marR="59476" marT="0" marB="0"/>
                </a:tc>
                <a:tc>
                  <a:txBody>
                    <a:bodyPr/>
                    <a:lstStyle/>
                    <a:p>
                      <a:pPr algn="just">
                        <a:lnSpc>
                          <a:spcPct val="107000"/>
                        </a:lnSpc>
                        <a:spcAft>
                          <a:spcPts val="0"/>
                        </a:spcAft>
                      </a:pPr>
                      <a:r>
                        <a:rPr lang="ro-RO" sz="1100">
                          <a:effectLst/>
                          <a:latin typeface="Arial Narrow" panose="020B0606020202030204" pitchFamily="34" charset="0"/>
                        </a:rPr>
                        <a:t>0,11 - 0,18</a:t>
                      </a:r>
                      <a:endParaRPr lang="ro-RO" sz="1100">
                        <a:effectLst/>
                        <a:latin typeface="Arial Narrow" panose="020B0606020202030204" pitchFamily="34" charset="0"/>
                        <a:ea typeface="SimSun"/>
                        <a:cs typeface="Times New Roman"/>
                      </a:endParaRPr>
                    </a:p>
                  </a:txBody>
                  <a:tcPr marL="59476" marR="59476" marT="0" marB="0"/>
                </a:tc>
                <a:extLst>
                  <a:ext uri="{0D108BD9-81ED-4DB2-BD59-A6C34878D82A}">
                    <a16:rowId xmlns:a16="http://schemas.microsoft.com/office/drawing/2014/main" val="10002"/>
                  </a:ext>
                </a:extLst>
              </a:tr>
              <a:tr h="179388">
                <a:tc vMerge="1">
                  <a:txBody>
                    <a:bodyPr/>
                    <a:lstStyle/>
                    <a:p>
                      <a:endParaRPr lang="ro-RO"/>
                    </a:p>
                  </a:txBody>
                  <a:tcPr/>
                </a:tc>
                <a:tc>
                  <a:txBody>
                    <a:bodyPr/>
                    <a:lstStyle/>
                    <a:p>
                      <a:pPr algn="just">
                        <a:lnSpc>
                          <a:spcPct val="107000"/>
                        </a:lnSpc>
                        <a:spcAft>
                          <a:spcPts val="0"/>
                        </a:spcAft>
                      </a:pPr>
                      <a:r>
                        <a:rPr lang="ro-RO" sz="1100">
                          <a:effectLst/>
                          <a:latin typeface="Arial Narrow" panose="020B0606020202030204" pitchFamily="34" charset="0"/>
                        </a:rPr>
                        <a:t>Tărâțe de cereale</a:t>
                      </a:r>
                      <a:endParaRPr lang="ro-RO" sz="1100">
                        <a:effectLst/>
                        <a:latin typeface="Arial Narrow" panose="020B0606020202030204" pitchFamily="34" charset="0"/>
                        <a:ea typeface="SimSun"/>
                        <a:cs typeface="Times New Roman"/>
                      </a:endParaRPr>
                    </a:p>
                  </a:txBody>
                  <a:tcPr marL="59476" marR="59476" marT="0" marB="0"/>
                </a:tc>
                <a:tc>
                  <a:txBody>
                    <a:bodyPr/>
                    <a:lstStyle/>
                    <a:p>
                      <a:pPr algn="just">
                        <a:lnSpc>
                          <a:spcPct val="107000"/>
                        </a:lnSpc>
                        <a:spcAft>
                          <a:spcPts val="0"/>
                        </a:spcAft>
                      </a:pPr>
                      <a:r>
                        <a:rPr lang="ro-RO" sz="1100">
                          <a:effectLst/>
                          <a:latin typeface="Arial Narrow" panose="020B0606020202030204" pitchFamily="34" charset="0"/>
                        </a:rPr>
                        <a:t>0,11 - 0,18</a:t>
                      </a:r>
                      <a:endParaRPr lang="ro-RO" sz="1100">
                        <a:effectLst/>
                        <a:latin typeface="Arial Narrow" panose="020B0606020202030204" pitchFamily="34" charset="0"/>
                        <a:ea typeface="SimSun"/>
                        <a:cs typeface="Times New Roman"/>
                      </a:endParaRPr>
                    </a:p>
                  </a:txBody>
                  <a:tcPr marL="59476" marR="59476" marT="0" marB="0"/>
                </a:tc>
                <a:extLst>
                  <a:ext uri="{0D108BD9-81ED-4DB2-BD59-A6C34878D82A}">
                    <a16:rowId xmlns:a16="http://schemas.microsoft.com/office/drawing/2014/main" val="10003"/>
                  </a:ext>
                </a:extLst>
              </a:tr>
              <a:tr h="179388">
                <a:tc vMerge="1">
                  <a:txBody>
                    <a:bodyPr/>
                    <a:lstStyle/>
                    <a:p>
                      <a:endParaRPr lang="ro-RO"/>
                    </a:p>
                  </a:txBody>
                  <a:tcPr/>
                </a:tc>
                <a:tc>
                  <a:txBody>
                    <a:bodyPr/>
                    <a:lstStyle/>
                    <a:p>
                      <a:pPr algn="just">
                        <a:lnSpc>
                          <a:spcPct val="107000"/>
                        </a:lnSpc>
                        <a:spcAft>
                          <a:spcPts val="0"/>
                        </a:spcAft>
                      </a:pPr>
                      <a:r>
                        <a:rPr lang="ro-RO" sz="1100">
                          <a:effectLst/>
                          <a:latin typeface="Arial Narrow" panose="020B0606020202030204" pitchFamily="34" charset="0"/>
                        </a:rPr>
                        <a:t>Dunsturi</a:t>
                      </a:r>
                      <a:endParaRPr lang="ro-RO" sz="1100">
                        <a:effectLst/>
                        <a:latin typeface="Arial Narrow" panose="020B0606020202030204" pitchFamily="34" charset="0"/>
                        <a:ea typeface="SimSun"/>
                        <a:cs typeface="Times New Roman"/>
                      </a:endParaRPr>
                    </a:p>
                  </a:txBody>
                  <a:tcPr marL="59476" marR="59476" marT="0" marB="0"/>
                </a:tc>
                <a:tc>
                  <a:txBody>
                    <a:bodyPr/>
                    <a:lstStyle/>
                    <a:p>
                      <a:pPr algn="just">
                        <a:lnSpc>
                          <a:spcPct val="107000"/>
                        </a:lnSpc>
                        <a:spcAft>
                          <a:spcPts val="0"/>
                        </a:spcAft>
                      </a:pPr>
                      <a:r>
                        <a:rPr lang="ro-RO" sz="1100">
                          <a:effectLst/>
                          <a:latin typeface="Arial Narrow" panose="020B0606020202030204" pitchFamily="34" charset="0"/>
                        </a:rPr>
                        <a:t>0,06 - 0,11</a:t>
                      </a:r>
                      <a:endParaRPr lang="ro-RO" sz="1100">
                        <a:effectLst/>
                        <a:latin typeface="Arial Narrow" panose="020B0606020202030204" pitchFamily="34" charset="0"/>
                        <a:ea typeface="SimSun"/>
                        <a:cs typeface="Times New Roman"/>
                      </a:endParaRPr>
                    </a:p>
                  </a:txBody>
                  <a:tcPr marL="59476" marR="59476" marT="0" marB="0"/>
                </a:tc>
                <a:extLst>
                  <a:ext uri="{0D108BD9-81ED-4DB2-BD59-A6C34878D82A}">
                    <a16:rowId xmlns:a16="http://schemas.microsoft.com/office/drawing/2014/main" val="10004"/>
                  </a:ext>
                </a:extLst>
              </a:tr>
              <a:tr h="179388">
                <a:tc vMerge="1">
                  <a:txBody>
                    <a:bodyPr/>
                    <a:lstStyle/>
                    <a:p>
                      <a:endParaRPr lang="ro-RO"/>
                    </a:p>
                  </a:txBody>
                  <a:tcPr/>
                </a:tc>
                <a:tc>
                  <a:txBody>
                    <a:bodyPr/>
                    <a:lstStyle/>
                    <a:p>
                      <a:pPr algn="just">
                        <a:lnSpc>
                          <a:spcPct val="107000"/>
                        </a:lnSpc>
                        <a:spcAft>
                          <a:spcPts val="0"/>
                        </a:spcAft>
                      </a:pPr>
                      <a:r>
                        <a:rPr lang="ro-RO" sz="1100">
                          <a:effectLst/>
                          <a:latin typeface="Arial Narrow" panose="020B0606020202030204" pitchFamily="34" charset="0"/>
                        </a:rPr>
                        <a:t>Refuzuri de la separatorul de boabe</a:t>
                      </a:r>
                      <a:endParaRPr lang="ro-RO" sz="1100">
                        <a:effectLst/>
                        <a:latin typeface="Arial Narrow" panose="020B0606020202030204" pitchFamily="34" charset="0"/>
                        <a:ea typeface="SimSun"/>
                        <a:cs typeface="Times New Roman"/>
                      </a:endParaRPr>
                    </a:p>
                  </a:txBody>
                  <a:tcPr marL="59476" marR="59476" marT="0" marB="0"/>
                </a:tc>
                <a:tc>
                  <a:txBody>
                    <a:bodyPr/>
                    <a:lstStyle/>
                    <a:p>
                      <a:pPr algn="just">
                        <a:lnSpc>
                          <a:spcPct val="107000"/>
                        </a:lnSpc>
                        <a:spcAft>
                          <a:spcPts val="0"/>
                        </a:spcAft>
                      </a:pPr>
                      <a:r>
                        <a:rPr lang="ro-RO" sz="1100">
                          <a:effectLst/>
                          <a:latin typeface="Arial Narrow" panose="020B0606020202030204" pitchFamily="34" charset="0"/>
                        </a:rPr>
                        <a:t>0,01 – 0,04</a:t>
                      </a:r>
                      <a:endParaRPr lang="ro-RO" sz="1100">
                        <a:effectLst/>
                        <a:latin typeface="Arial Narrow" panose="020B0606020202030204" pitchFamily="34" charset="0"/>
                        <a:ea typeface="SimSun"/>
                        <a:cs typeface="Times New Roman"/>
                      </a:endParaRPr>
                    </a:p>
                  </a:txBody>
                  <a:tcPr marL="59476" marR="59476" marT="0" marB="0"/>
                </a:tc>
                <a:extLst>
                  <a:ext uri="{0D108BD9-81ED-4DB2-BD59-A6C34878D82A}">
                    <a16:rowId xmlns:a16="http://schemas.microsoft.com/office/drawing/2014/main" val="10005"/>
                  </a:ext>
                </a:extLst>
              </a:tr>
              <a:tr h="179388">
                <a:tc vMerge="1">
                  <a:txBody>
                    <a:bodyPr/>
                    <a:lstStyle/>
                    <a:p>
                      <a:endParaRPr lang="ro-RO"/>
                    </a:p>
                  </a:txBody>
                  <a:tcPr/>
                </a:tc>
                <a:tc>
                  <a:txBody>
                    <a:bodyPr/>
                    <a:lstStyle/>
                    <a:p>
                      <a:pPr algn="just">
                        <a:lnSpc>
                          <a:spcPct val="107000"/>
                        </a:lnSpc>
                        <a:spcAft>
                          <a:spcPts val="0"/>
                        </a:spcAft>
                      </a:pPr>
                      <a:r>
                        <a:rPr lang="ro-RO" sz="1100">
                          <a:effectLst/>
                          <a:latin typeface="Arial Narrow" panose="020B0606020202030204" pitchFamily="34" charset="0"/>
                        </a:rPr>
                        <a:t>Paie şi pleavă</a:t>
                      </a:r>
                      <a:endParaRPr lang="ro-RO" sz="1100">
                        <a:effectLst/>
                        <a:latin typeface="Arial Narrow" panose="020B0606020202030204" pitchFamily="34" charset="0"/>
                        <a:ea typeface="SimSun"/>
                        <a:cs typeface="Times New Roman"/>
                      </a:endParaRPr>
                    </a:p>
                  </a:txBody>
                  <a:tcPr marL="59476" marR="59476" marT="0" marB="0"/>
                </a:tc>
                <a:tc>
                  <a:txBody>
                    <a:bodyPr/>
                    <a:lstStyle/>
                    <a:p>
                      <a:pPr algn="just">
                        <a:lnSpc>
                          <a:spcPct val="107000"/>
                        </a:lnSpc>
                        <a:spcAft>
                          <a:spcPts val="0"/>
                        </a:spcAft>
                      </a:pPr>
                      <a:r>
                        <a:rPr lang="ro-RO" sz="1100">
                          <a:effectLst/>
                          <a:latin typeface="Arial Narrow" panose="020B0606020202030204" pitchFamily="34" charset="0"/>
                        </a:rPr>
                        <a:t>&lt;0,01</a:t>
                      </a:r>
                      <a:endParaRPr lang="ro-RO" sz="1100">
                        <a:effectLst/>
                        <a:latin typeface="Arial Narrow" panose="020B0606020202030204" pitchFamily="34" charset="0"/>
                        <a:ea typeface="SimSun"/>
                        <a:cs typeface="Times New Roman"/>
                      </a:endParaRPr>
                    </a:p>
                  </a:txBody>
                  <a:tcPr marL="59476" marR="59476" marT="0" marB="0"/>
                </a:tc>
                <a:extLst>
                  <a:ext uri="{0D108BD9-81ED-4DB2-BD59-A6C34878D82A}">
                    <a16:rowId xmlns:a16="http://schemas.microsoft.com/office/drawing/2014/main" val="10006"/>
                  </a:ext>
                </a:extLst>
              </a:tr>
              <a:tr h="179388">
                <a:tc vMerge="1">
                  <a:txBody>
                    <a:bodyPr/>
                    <a:lstStyle/>
                    <a:p>
                      <a:endParaRPr lang="ro-RO"/>
                    </a:p>
                  </a:txBody>
                  <a:tcPr/>
                </a:tc>
                <a:tc>
                  <a:txBody>
                    <a:bodyPr/>
                    <a:lstStyle/>
                    <a:p>
                      <a:pPr algn="just">
                        <a:lnSpc>
                          <a:spcPct val="107000"/>
                        </a:lnSpc>
                        <a:spcAft>
                          <a:spcPts val="0"/>
                        </a:spcAft>
                      </a:pPr>
                      <a:r>
                        <a:rPr lang="ro-RO" sz="1100">
                          <a:effectLst/>
                          <a:latin typeface="Arial Narrow" panose="020B0606020202030204" pitchFamily="34" charset="0"/>
                        </a:rPr>
                        <a:t>Coji de ouă (paste făinoase)</a:t>
                      </a:r>
                      <a:endParaRPr lang="ro-RO" sz="1100">
                        <a:effectLst/>
                        <a:latin typeface="Arial Narrow" panose="020B0606020202030204" pitchFamily="34" charset="0"/>
                        <a:ea typeface="SimSun"/>
                        <a:cs typeface="Times New Roman"/>
                      </a:endParaRPr>
                    </a:p>
                  </a:txBody>
                  <a:tcPr marL="59476" marR="59476" marT="0" marB="0"/>
                </a:tc>
                <a:tc>
                  <a:txBody>
                    <a:bodyPr/>
                    <a:lstStyle/>
                    <a:p>
                      <a:pPr algn="just">
                        <a:lnSpc>
                          <a:spcPct val="107000"/>
                        </a:lnSpc>
                        <a:spcAft>
                          <a:spcPts val="0"/>
                        </a:spcAft>
                      </a:pPr>
                      <a:r>
                        <a:rPr lang="ro-RO" sz="1100">
                          <a:effectLst/>
                          <a:latin typeface="Arial Narrow" panose="020B0606020202030204" pitchFamily="34" charset="0"/>
                        </a:rPr>
                        <a:t>0,02 – 0,08</a:t>
                      </a:r>
                      <a:endParaRPr lang="ro-RO" sz="1100">
                        <a:effectLst/>
                        <a:latin typeface="Arial Narrow" panose="020B0606020202030204" pitchFamily="34" charset="0"/>
                        <a:ea typeface="SimSun"/>
                        <a:cs typeface="Times New Roman"/>
                      </a:endParaRPr>
                    </a:p>
                  </a:txBody>
                  <a:tcPr marL="59476" marR="59476" marT="0" marB="0"/>
                </a:tc>
                <a:extLst>
                  <a:ext uri="{0D108BD9-81ED-4DB2-BD59-A6C34878D82A}">
                    <a16:rowId xmlns:a16="http://schemas.microsoft.com/office/drawing/2014/main" val="10007"/>
                  </a:ext>
                </a:extLst>
              </a:tr>
              <a:tr h="179388">
                <a:tc vMerge="1">
                  <a:txBody>
                    <a:bodyPr/>
                    <a:lstStyle/>
                    <a:p>
                      <a:endParaRPr lang="ro-RO"/>
                    </a:p>
                  </a:txBody>
                  <a:tcPr/>
                </a:tc>
                <a:tc>
                  <a:txBody>
                    <a:bodyPr/>
                    <a:lstStyle/>
                    <a:p>
                      <a:pPr algn="just">
                        <a:lnSpc>
                          <a:spcPct val="107000"/>
                        </a:lnSpc>
                        <a:spcAft>
                          <a:spcPts val="0"/>
                        </a:spcAft>
                      </a:pPr>
                      <a:r>
                        <a:rPr lang="ro-RO" sz="1100">
                          <a:effectLst/>
                          <a:latin typeface="Arial Narrow" panose="020B0606020202030204" pitchFamily="34" charset="0"/>
                        </a:rPr>
                        <a:t>Resturi de aluat</a:t>
                      </a:r>
                      <a:endParaRPr lang="ro-RO" sz="1100">
                        <a:effectLst/>
                        <a:latin typeface="Arial Narrow" panose="020B0606020202030204" pitchFamily="34" charset="0"/>
                        <a:ea typeface="SimSun"/>
                        <a:cs typeface="Times New Roman"/>
                      </a:endParaRPr>
                    </a:p>
                  </a:txBody>
                  <a:tcPr marL="59476" marR="59476" marT="0" marB="0"/>
                </a:tc>
                <a:tc>
                  <a:txBody>
                    <a:bodyPr/>
                    <a:lstStyle/>
                    <a:p>
                      <a:pPr algn="just">
                        <a:lnSpc>
                          <a:spcPct val="107000"/>
                        </a:lnSpc>
                        <a:spcAft>
                          <a:spcPts val="0"/>
                        </a:spcAft>
                      </a:pPr>
                      <a:r>
                        <a:rPr lang="ro-RO" sz="1100">
                          <a:effectLst/>
                          <a:latin typeface="Arial Narrow" panose="020B0606020202030204" pitchFamily="34" charset="0"/>
                        </a:rPr>
                        <a:t>&lt; 0,01</a:t>
                      </a:r>
                      <a:endParaRPr lang="ro-RO" sz="1100">
                        <a:effectLst/>
                        <a:latin typeface="Arial Narrow" panose="020B0606020202030204" pitchFamily="34" charset="0"/>
                        <a:ea typeface="SimSun"/>
                        <a:cs typeface="Times New Roman"/>
                      </a:endParaRPr>
                    </a:p>
                  </a:txBody>
                  <a:tcPr marL="59476" marR="59476" marT="0" marB="0"/>
                </a:tc>
                <a:extLst>
                  <a:ext uri="{0D108BD9-81ED-4DB2-BD59-A6C34878D82A}">
                    <a16:rowId xmlns:a16="http://schemas.microsoft.com/office/drawing/2014/main" val="10008"/>
                  </a:ext>
                </a:extLst>
              </a:tr>
              <a:tr h="179388">
                <a:tc>
                  <a:txBody>
                    <a:bodyPr/>
                    <a:lstStyle/>
                    <a:p>
                      <a:pPr algn="just">
                        <a:lnSpc>
                          <a:spcPct val="107000"/>
                        </a:lnSpc>
                        <a:spcAft>
                          <a:spcPts val="0"/>
                        </a:spcAft>
                      </a:pPr>
                      <a:r>
                        <a:rPr lang="ro-RO" sz="1100">
                          <a:effectLst/>
                          <a:latin typeface="Arial Narrow" panose="020B0606020202030204" pitchFamily="34" charset="0"/>
                        </a:rPr>
                        <a:t>Prelucrarea cartofilor</a:t>
                      </a:r>
                      <a:endParaRPr lang="ro-RO" sz="1100">
                        <a:effectLst/>
                        <a:latin typeface="Arial Narrow" panose="020B0606020202030204" pitchFamily="34" charset="0"/>
                        <a:ea typeface="SimSun"/>
                        <a:cs typeface="Times New Roman"/>
                      </a:endParaRPr>
                    </a:p>
                  </a:txBody>
                  <a:tcPr marL="59476" marR="59476" marT="0" marB="0"/>
                </a:tc>
                <a:tc>
                  <a:txBody>
                    <a:bodyPr/>
                    <a:lstStyle/>
                    <a:p>
                      <a:pPr algn="just">
                        <a:lnSpc>
                          <a:spcPct val="107000"/>
                        </a:lnSpc>
                        <a:spcAft>
                          <a:spcPts val="0"/>
                        </a:spcAft>
                      </a:pPr>
                      <a:r>
                        <a:rPr lang="ro-RO" sz="1100">
                          <a:effectLst/>
                          <a:latin typeface="Arial Narrow" panose="020B0606020202030204" pitchFamily="34" charset="0"/>
                        </a:rPr>
                        <a:t>Coji de cartofi</a:t>
                      </a:r>
                      <a:endParaRPr lang="ro-RO" sz="1100">
                        <a:effectLst/>
                        <a:latin typeface="Arial Narrow" panose="020B0606020202030204" pitchFamily="34" charset="0"/>
                        <a:ea typeface="SimSun"/>
                        <a:cs typeface="Times New Roman"/>
                      </a:endParaRPr>
                    </a:p>
                  </a:txBody>
                  <a:tcPr marL="59476" marR="59476" marT="0" marB="0"/>
                </a:tc>
                <a:tc>
                  <a:txBody>
                    <a:bodyPr/>
                    <a:lstStyle/>
                    <a:p>
                      <a:pPr algn="just">
                        <a:lnSpc>
                          <a:spcPct val="107000"/>
                        </a:lnSpc>
                        <a:spcAft>
                          <a:spcPts val="0"/>
                        </a:spcAft>
                      </a:pPr>
                      <a:r>
                        <a:rPr lang="ro-RO" sz="1100">
                          <a:effectLst/>
                          <a:latin typeface="Arial Narrow" panose="020B0606020202030204" pitchFamily="34" charset="0"/>
                        </a:rPr>
                        <a:t>0,3 - 0,5</a:t>
                      </a:r>
                      <a:endParaRPr lang="ro-RO" sz="1100">
                        <a:effectLst/>
                        <a:latin typeface="Arial Narrow" panose="020B0606020202030204" pitchFamily="34" charset="0"/>
                        <a:ea typeface="SimSun"/>
                        <a:cs typeface="Times New Roman"/>
                      </a:endParaRPr>
                    </a:p>
                  </a:txBody>
                  <a:tcPr marL="59476" marR="59476" marT="0" marB="0"/>
                </a:tc>
                <a:extLst>
                  <a:ext uri="{0D108BD9-81ED-4DB2-BD59-A6C34878D82A}">
                    <a16:rowId xmlns:a16="http://schemas.microsoft.com/office/drawing/2014/main" val="10009"/>
                  </a:ext>
                </a:extLst>
              </a:tr>
              <a:tr h="215520">
                <a:tc rowSpan="3">
                  <a:txBody>
                    <a:bodyPr/>
                    <a:lstStyle/>
                    <a:p>
                      <a:pPr algn="just">
                        <a:lnSpc>
                          <a:spcPct val="107000"/>
                        </a:lnSpc>
                        <a:spcAft>
                          <a:spcPts val="0"/>
                        </a:spcAft>
                      </a:pPr>
                      <a:r>
                        <a:rPr lang="ro-RO" sz="1100">
                          <a:effectLst/>
                          <a:latin typeface="Arial Narrow" panose="020B0606020202030204" pitchFamily="34" charset="0"/>
                        </a:rPr>
                        <a:t>Zahăr din sfeclă</a:t>
                      </a:r>
                      <a:endParaRPr lang="ro-RO" sz="1100">
                        <a:effectLst/>
                        <a:latin typeface="Arial Narrow" panose="020B0606020202030204" pitchFamily="34" charset="0"/>
                        <a:ea typeface="SimSun"/>
                        <a:cs typeface="Times New Roman"/>
                      </a:endParaRPr>
                    </a:p>
                  </a:txBody>
                  <a:tcPr marL="59476" marR="59476" marT="0" marB="0"/>
                </a:tc>
                <a:tc>
                  <a:txBody>
                    <a:bodyPr/>
                    <a:lstStyle/>
                    <a:p>
                      <a:pPr algn="just">
                        <a:lnSpc>
                          <a:spcPct val="107000"/>
                        </a:lnSpc>
                        <a:spcAft>
                          <a:spcPts val="0"/>
                        </a:spcAft>
                      </a:pPr>
                      <a:r>
                        <a:rPr lang="ro-RO" sz="1100" dirty="0">
                          <a:effectLst/>
                          <a:latin typeface="Arial Narrow" panose="020B0606020202030204" pitchFamily="34" charset="0"/>
                        </a:rPr>
                        <a:t>Borhot (tăiței de sfeclă extrași)</a:t>
                      </a:r>
                      <a:endParaRPr lang="ro-RO" sz="1100" dirty="0">
                        <a:effectLst/>
                        <a:latin typeface="Arial Narrow" panose="020B0606020202030204" pitchFamily="34" charset="0"/>
                        <a:ea typeface="SimSun"/>
                        <a:cs typeface="Times New Roman"/>
                      </a:endParaRPr>
                    </a:p>
                  </a:txBody>
                  <a:tcPr marL="59476" marR="59476" marT="0" marB="0"/>
                </a:tc>
                <a:tc>
                  <a:txBody>
                    <a:bodyPr/>
                    <a:lstStyle/>
                    <a:p>
                      <a:pPr algn="just">
                        <a:lnSpc>
                          <a:spcPct val="107000"/>
                        </a:lnSpc>
                        <a:spcAft>
                          <a:spcPts val="0"/>
                        </a:spcAft>
                      </a:pPr>
                      <a:r>
                        <a:rPr lang="ro-RO" sz="1100">
                          <a:effectLst/>
                          <a:latin typeface="Arial Narrow" panose="020B0606020202030204" pitchFamily="34" charset="0"/>
                        </a:rPr>
                        <a:t>0,517</a:t>
                      </a:r>
                      <a:endParaRPr lang="ro-RO" sz="1100">
                        <a:effectLst/>
                        <a:latin typeface="Arial Narrow" panose="020B0606020202030204" pitchFamily="34" charset="0"/>
                        <a:ea typeface="SimSun"/>
                        <a:cs typeface="Times New Roman"/>
                      </a:endParaRPr>
                    </a:p>
                  </a:txBody>
                  <a:tcPr marL="59476" marR="59476" marT="0" marB="0"/>
                </a:tc>
                <a:extLst>
                  <a:ext uri="{0D108BD9-81ED-4DB2-BD59-A6C34878D82A}">
                    <a16:rowId xmlns:a16="http://schemas.microsoft.com/office/drawing/2014/main" val="10010"/>
                  </a:ext>
                </a:extLst>
              </a:tr>
              <a:tr h="179388">
                <a:tc vMerge="1">
                  <a:txBody>
                    <a:bodyPr/>
                    <a:lstStyle/>
                    <a:p>
                      <a:endParaRPr lang="ro-RO"/>
                    </a:p>
                  </a:txBody>
                  <a:tcPr/>
                </a:tc>
                <a:tc>
                  <a:txBody>
                    <a:bodyPr/>
                    <a:lstStyle/>
                    <a:p>
                      <a:pPr algn="just">
                        <a:lnSpc>
                          <a:spcPct val="107000"/>
                        </a:lnSpc>
                        <a:spcAft>
                          <a:spcPts val="0"/>
                        </a:spcAft>
                      </a:pPr>
                      <a:r>
                        <a:rPr lang="ro-RO" sz="1100">
                          <a:effectLst/>
                          <a:latin typeface="Arial Narrow" panose="020B0606020202030204" pitchFamily="34" charset="0"/>
                        </a:rPr>
                        <a:t>Frunze şi colete de sfeclă</a:t>
                      </a:r>
                      <a:endParaRPr lang="ro-RO" sz="1100">
                        <a:effectLst/>
                        <a:latin typeface="Arial Narrow" panose="020B0606020202030204" pitchFamily="34" charset="0"/>
                        <a:ea typeface="SimSun"/>
                        <a:cs typeface="Times New Roman"/>
                      </a:endParaRPr>
                    </a:p>
                  </a:txBody>
                  <a:tcPr marL="59476" marR="59476" marT="0" marB="0"/>
                </a:tc>
                <a:tc>
                  <a:txBody>
                    <a:bodyPr/>
                    <a:lstStyle/>
                    <a:p>
                      <a:pPr algn="just">
                        <a:lnSpc>
                          <a:spcPct val="107000"/>
                        </a:lnSpc>
                        <a:spcAft>
                          <a:spcPts val="0"/>
                        </a:spcAft>
                      </a:pPr>
                      <a:r>
                        <a:rPr lang="ro-RO" sz="1100">
                          <a:effectLst/>
                          <a:latin typeface="Arial Narrow" panose="020B0606020202030204" pitchFamily="34" charset="0"/>
                        </a:rPr>
                        <a:t>0,191</a:t>
                      </a:r>
                      <a:endParaRPr lang="ro-RO" sz="1100">
                        <a:effectLst/>
                        <a:latin typeface="Arial Narrow" panose="020B0606020202030204" pitchFamily="34" charset="0"/>
                        <a:ea typeface="SimSun"/>
                        <a:cs typeface="Times New Roman"/>
                      </a:endParaRPr>
                    </a:p>
                  </a:txBody>
                  <a:tcPr marL="59476" marR="59476" marT="0" marB="0"/>
                </a:tc>
                <a:extLst>
                  <a:ext uri="{0D108BD9-81ED-4DB2-BD59-A6C34878D82A}">
                    <a16:rowId xmlns:a16="http://schemas.microsoft.com/office/drawing/2014/main" val="10011"/>
                  </a:ext>
                </a:extLst>
              </a:tr>
              <a:tr h="179388">
                <a:tc vMerge="1">
                  <a:txBody>
                    <a:bodyPr/>
                    <a:lstStyle/>
                    <a:p>
                      <a:endParaRPr lang="ro-RO"/>
                    </a:p>
                  </a:txBody>
                  <a:tcPr/>
                </a:tc>
                <a:tc>
                  <a:txBody>
                    <a:bodyPr/>
                    <a:lstStyle/>
                    <a:p>
                      <a:pPr algn="just">
                        <a:lnSpc>
                          <a:spcPct val="107000"/>
                        </a:lnSpc>
                        <a:spcAft>
                          <a:spcPts val="0"/>
                        </a:spcAft>
                      </a:pPr>
                      <a:r>
                        <a:rPr lang="ro-RO" sz="1100">
                          <a:effectLst/>
                          <a:latin typeface="Arial Narrow" panose="020B0606020202030204" pitchFamily="34" charset="0"/>
                        </a:rPr>
                        <a:t>Nămol de la carbotare</a:t>
                      </a:r>
                      <a:endParaRPr lang="ro-RO" sz="1100">
                        <a:effectLst/>
                        <a:latin typeface="Arial Narrow" panose="020B0606020202030204" pitchFamily="34" charset="0"/>
                        <a:ea typeface="SimSun"/>
                        <a:cs typeface="Times New Roman"/>
                      </a:endParaRPr>
                    </a:p>
                  </a:txBody>
                  <a:tcPr marL="59476" marR="59476" marT="0" marB="0"/>
                </a:tc>
                <a:tc>
                  <a:txBody>
                    <a:bodyPr/>
                    <a:lstStyle/>
                    <a:p>
                      <a:pPr algn="just">
                        <a:lnSpc>
                          <a:spcPct val="107000"/>
                        </a:lnSpc>
                        <a:spcAft>
                          <a:spcPts val="0"/>
                        </a:spcAft>
                      </a:pPr>
                      <a:r>
                        <a:rPr lang="ro-RO" sz="1100">
                          <a:effectLst/>
                          <a:latin typeface="Arial Narrow" panose="020B0606020202030204" pitchFamily="34" charset="0"/>
                        </a:rPr>
                        <a:t>0,427</a:t>
                      </a:r>
                      <a:endParaRPr lang="ro-RO" sz="1100">
                        <a:effectLst/>
                        <a:latin typeface="Arial Narrow" panose="020B0606020202030204" pitchFamily="34" charset="0"/>
                        <a:ea typeface="SimSun"/>
                        <a:cs typeface="Times New Roman"/>
                      </a:endParaRPr>
                    </a:p>
                  </a:txBody>
                  <a:tcPr marL="59476" marR="59476" marT="0" marB="0"/>
                </a:tc>
                <a:extLst>
                  <a:ext uri="{0D108BD9-81ED-4DB2-BD59-A6C34878D82A}">
                    <a16:rowId xmlns:a16="http://schemas.microsoft.com/office/drawing/2014/main" val="10012"/>
                  </a:ext>
                </a:extLst>
              </a:tr>
              <a:tr h="179388">
                <a:tc rowSpan="3">
                  <a:txBody>
                    <a:bodyPr/>
                    <a:lstStyle/>
                    <a:p>
                      <a:pPr algn="just">
                        <a:lnSpc>
                          <a:spcPct val="107000"/>
                        </a:lnSpc>
                        <a:spcAft>
                          <a:spcPts val="0"/>
                        </a:spcAft>
                      </a:pPr>
                      <a:r>
                        <a:rPr lang="ro-RO" sz="1100">
                          <a:effectLst/>
                          <a:latin typeface="Arial Narrow" panose="020B0606020202030204" pitchFamily="34" charset="0"/>
                        </a:rPr>
                        <a:t>Produse lactate</a:t>
                      </a:r>
                      <a:endParaRPr lang="ro-RO" sz="1100">
                        <a:effectLst/>
                        <a:latin typeface="Arial Narrow" panose="020B0606020202030204" pitchFamily="34" charset="0"/>
                        <a:ea typeface="SimSun"/>
                        <a:cs typeface="Times New Roman"/>
                      </a:endParaRPr>
                    </a:p>
                  </a:txBody>
                  <a:tcPr marL="59476" marR="59476" marT="0" marB="0"/>
                </a:tc>
                <a:tc>
                  <a:txBody>
                    <a:bodyPr/>
                    <a:lstStyle/>
                    <a:p>
                      <a:pPr algn="just">
                        <a:lnSpc>
                          <a:spcPct val="107000"/>
                        </a:lnSpc>
                        <a:spcAft>
                          <a:spcPts val="0"/>
                        </a:spcAft>
                      </a:pPr>
                      <a:r>
                        <a:rPr lang="ro-RO" sz="1100">
                          <a:effectLst/>
                          <a:latin typeface="Arial Narrow" panose="020B0606020202030204" pitchFamily="34" charset="0"/>
                        </a:rPr>
                        <a:t>Zer</a:t>
                      </a:r>
                      <a:endParaRPr lang="ro-RO" sz="1100">
                        <a:effectLst/>
                        <a:latin typeface="Arial Narrow" panose="020B0606020202030204" pitchFamily="34" charset="0"/>
                        <a:ea typeface="SimSun"/>
                        <a:cs typeface="Times New Roman"/>
                      </a:endParaRPr>
                    </a:p>
                  </a:txBody>
                  <a:tcPr marL="59476" marR="59476" marT="0" marB="0"/>
                </a:tc>
                <a:tc>
                  <a:txBody>
                    <a:bodyPr/>
                    <a:lstStyle/>
                    <a:p>
                      <a:pPr algn="just">
                        <a:lnSpc>
                          <a:spcPct val="107000"/>
                        </a:lnSpc>
                        <a:spcAft>
                          <a:spcPts val="0"/>
                        </a:spcAft>
                      </a:pPr>
                      <a:r>
                        <a:rPr lang="ro-RO" sz="1100">
                          <a:effectLst/>
                          <a:latin typeface="Arial Narrow" panose="020B0606020202030204" pitchFamily="34" charset="0"/>
                        </a:rPr>
                        <a:t>4,0 -11,3</a:t>
                      </a:r>
                      <a:endParaRPr lang="ro-RO" sz="1100">
                        <a:effectLst/>
                        <a:latin typeface="Arial Narrow" panose="020B0606020202030204" pitchFamily="34" charset="0"/>
                        <a:ea typeface="SimSun"/>
                        <a:cs typeface="Times New Roman"/>
                      </a:endParaRPr>
                    </a:p>
                  </a:txBody>
                  <a:tcPr marL="59476" marR="59476" marT="0" marB="0"/>
                </a:tc>
                <a:extLst>
                  <a:ext uri="{0D108BD9-81ED-4DB2-BD59-A6C34878D82A}">
                    <a16:rowId xmlns:a16="http://schemas.microsoft.com/office/drawing/2014/main" val="10013"/>
                  </a:ext>
                </a:extLst>
              </a:tr>
              <a:tr h="179388">
                <a:tc vMerge="1">
                  <a:txBody>
                    <a:bodyPr/>
                    <a:lstStyle/>
                    <a:p>
                      <a:endParaRPr lang="ro-RO"/>
                    </a:p>
                  </a:txBody>
                  <a:tcPr/>
                </a:tc>
                <a:tc>
                  <a:txBody>
                    <a:bodyPr/>
                    <a:lstStyle/>
                    <a:p>
                      <a:pPr algn="just">
                        <a:lnSpc>
                          <a:spcPct val="107000"/>
                        </a:lnSpc>
                        <a:spcAft>
                          <a:spcPts val="0"/>
                        </a:spcAft>
                      </a:pPr>
                      <a:r>
                        <a:rPr lang="ro-RO" sz="1100">
                          <a:effectLst/>
                          <a:latin typeface="Arial Narrow" panose="020B0606020202030204" pitchFamily="34" charset="0"/>
                        </a:rPr>
                        <a:t>Reziduuri din brânzeturi</a:t>
                      </a:r>
                      <a:endParaRPr lang="ro-RO" sz="1100">
                        <a:effectLst/>
                        <a:latin typeface="Arial Narrow" panose="020B0606020202030204" pitchFamily="34" charset="0"/>
                        <a:ea typeface="SimSun"/>
                        <a:cs typeface="Times New Roman"/>
                      </a:endParaRPr>
                    </a:p>
                  </a:txBody>
                  <a:tcPr marL="59476" marR="59476" marT="0" marB="0"/>
                </a:tc>
                <a:tc>
                  <a:txBody>
                    <a:bodyPr/>
                    <a:lstStyle/>
                    <a:p>
                      <a:pPr algn="just">
                        <a:lnSpc>
                          <a:spcPct val="107000"/>
                        </a:lnSpc>
                        <a:spcAft>
                          <a:spcPts val="0"/>
                        </a:spcAft>
                      </a:pPr>
                      <a:r>
                        <a:rPr lang="ro-RO" sz="1100">
                          <a:effectLst/>
                          <a:latin typeface="Arial Narrow" panose="020B0606020202030204" pitchFamily="34" charset="0"/>
                        </a:rPr>
                        <a:t>0,01 – 0,04</a:t>
                      </a:r>
                      <a:endParaRPr lang="ro-RO" sz="1100">
                        <a:effectLst/>
                        <a:latin typeface="Arial Narrow" panose="020B0606020202030204" pitchFamily="34" charset="0"/>
                        <a:ea typeface="SimSun"/>
                        <a:cs typeface="Times New Roman"/>
                      </a:endParaRPr>
                    </a:p>
                  </a:txBody>
                  <a:tcPr marL="59476" marR="59476" marT="0" marB="0"/>
                </a:tc>
                <a:extLst>
                  <a:ext uri="{0D108BD9-81ED-4DB2-BD59-A6C34878D82A}">
                    <a16:rowId xmlns:a16="http://schemas.microsoft.com/office/drawing/2014/main" val="10014"/>
                  </a:ext>
                </a:extLst>
              </a:tr>
              <a:tr h="179388">
                <a:tc vMerge="1">
                  <a:txBody>
                    <a:bodyPr/>
                    <a:lstStyle/>
                    <a:p>
                      <a:endParaRPr lang="ro-RO"/>
                    </a:p>
                  </a:txBody>
                  <a:tcPr/>
                </a:tc>
                <a:tc>
                  <a:txBody>
                    <a:bodyPr/>
                    <a:lstStyle/>
                    <a:p>
                      <a:pPr algn="just">
                        <a:lnSpc>
                          <a:spcPct val="107000"/>
                        </a:lnSpc>
                        <a:spcAft>
                          <a:spcPts val="0"/>
                        </a:spcAft>
                      </a:pPr>
                      <a:r>
                        <a:rPr lang="ro-RO" sz="1100">
                          <a:effectLst/>
                          <a:latin typeface="Arial Narrow" panose="020B0606020202030204" pitchFamily="34" charset="0"/>
                        </a:rPr>
                        <a:t>Reziduuri de lapte</a:t>
                      </a:r>
                      <a:endParaRPr lang="ro-RO" sz="1100">
                        <a:effectLst/>
                        <a:latin typeface="Arial Narrow" panose="020B0606020202030204" pitchFamily="34" charset="0"/>
                        <a:ea typeface="SimSun"/>
                        <a:cs typeface="Times New Roman"/>
                      </a:endParaRPr>
                    </a:p>
                  </a:txBody>
                  <a:tcPr marL="59476" marR="59476" marT="0" marB="0"/>
                </a:tc>
                <a:tc>
                  <a:txBody>
                    <a:bodyPr/>
                    <a:lstStyle/>
                    <a:p>
                      <a:pPr algn="just">
                        <a:lnSpc>
                          <a:spcPct val="107000"/>
                        </a:lnSpc>
                        <a:spcAft>
                          <a:spcPts val="0"/>
                        </a:spcAft>
                      </a:pPr>
                      <a:r>
                        <a:rPr lang="ro-RO" sz="1100">
                          <a:effectLst/>
                          <a:latin typeface="Arial Narrow" panose="020B0606020202030204" pitchFamily="34" charset="0"/>
                        </a:rPr>
                        <a:t>0,04</a:t>
                      </a:r>
                      <a:endParaRPr lang="ro-RO" sz="1100">
                        <a:effectLst/>
                        <a:latin typeface="Arial Narrow" panose="020B0606020202030204" pitchFamily="34" charset="0"/>
                        <a:ea typeface="SimSun"/>
                        <a:cs typeface="Times New Roman"/>
                      </a:endParaRPr>
                    </a:p>
                  </a:txBody>
                  <a:tcPr marL="59476" marR="59476" marT="0" marB="0"/>
                </a:tc>
                <a:extLst>
                  <a:ext uri="{0D108BD9-81ED-4DB2-BD59-A6C34878D82A}">
                    <a16:rowId xmlns:a16="http://schemas.microsoft.com/office/drawing/2014/main" val="10015"/>
                  </a:ext>
                </a:extLst>
              </a:tr>
              <a:tr h="179388">
                <a:tc rowSpan="2">
                  <a:txBody>
                    <a:bodyPr/>
                    <a:lstStyle/>
                    <a:p>
                      <a:pPr algn="just">
                        <a:lnSpc>
                          <a:spcPct val="107000"/>
                        </a:lnSpc>
                        <a:spcAft>
                          <a:spcPts val="0"/>
                        </a:spcAft>
                      </a:pPr>
                      <a:r>
                        <a:rPr lang="ro-RO" sz="1100">
                          <a:effectLst/>
                          <a:latin typeface="Arial Narrow" panose="020B0606020202030204" pitchFamily="34" charset="0"/>
                        </a:rPr>
                        <a:t>Conserve şi sucuri de legume şi fructe</a:t>
                      </a:r>
                      <a:endParaRPr lang="ro-RO" sz="1100">
                        <a:effectLst/>
                        <a:latin typeface="Arial Narrow" panose="020B0606020202030204" pitchFamily="34" charset="0"/>
                        <a:ea typeface="SimSun"/>
                        <a:cs typeface="Times New Roman"/>
                      </a:endParaRPr>
                    </a:p>
                  </a:txBody>
                  <a:tcPr marL="59476" marR="59476" marT="0" marB="0"/>
                </a:tc>
                <a:tc>
                  <a:txBody>
                    <a:bodyPr/>
                    <a:lstStyle/>
                    <a:p>
                      <a:pPr algn="just">
                        <a:lnSpc>
                          <a:spcPct val="107000"/>
                        </a:lnSpc>
                        <a:spcAft>
                          <a:spcPts val="0"/>
                        </a:spcAft>
                      </a:pPr>
                      <a:r>
                        <a:rPr lang="ro-RO" sz="1100">
                          <a:effectLst/>
                          <a:latin typeface="Arial Narrow" panose="020B0606020202030204" pitchFamily="34" charset="0"/>
                        </a:rPr>
                        <a:t>Marc / tescovină</a:t>
                      </a:r>
                      <a:endParaRPr lang="ro-RO" sz="1100">
                        <a:effectLst/>
                        <a:latin typeface="Arial Narrow" panose="020B0606020202030204" pitchFamily="34" charset="0"/>
                        <a:ea typeface="SimSun"/>
                        <a:cs typeface="Times New Roman"/>
                      </a:endParaRPr>
                    </a:p>
                  </a:txBody>
                  <a:tcPr marL="59476" marR="59476" marT="0" marB="0"/>
                </a:tc>
                <a:tc>
                  <a:txBody>
                    <a:bodyPr/>
                    <a:lstStyle/>
                    <a:p>
                      <a:pPr algn="just">
                        <a:lnSpc>
                          <a:spcPct val="107000"/>
                        </a:lnSpc>
                        <a:spcAft>
                          <a:spcPts val="0"/>
                        </a:spcAft>
                      </a:pPr>
                      <a:r>
                        <a:rPr lang="ro-RO" sz="1100">
                          <a:effectLst/>
                          <a:latin typeface="Arial Narrow" panose="020B0606020202030204" pitchFamily="34" charset="0"/>
                        </a:rPr>
                        <a:t>0,142 – 0,153</a:t>
                      </a:r>
                      <a:endParaRPr lang="ro-RO" sz="1100">
                        <a:effectLst/>
                        <a:latin typeface="Arial Narrow" panose="020B0606020202030204" pitchFamily="34" charset="0"/>
                        <a:ea typeface="SimSun"/>
                        <a:cs typeface="Times New Roman"/>
                      </a:endParaRPr>
                    </a:p>
                  </a:txBody>
                  <a:tcPr marL="59476" marR="59476" marT="0" marB="0"/>
                </a:tc>
                <a:extLst>
                  <a:ext uri="{0D108BD9-81ED-4DB2-BD59-A6C34878D82A}">
                    <a16:rowId xmlns:a16="http://schemas.microsoft.com/office/drawing/2014/main" val="10016"/>
                  </a:ext>
                </a:extLst>
              </a:tr>
              <a:tr h="179388">
                <a:tc vMerge="1">
                  <a:txBody>
                    <a:bodyPr/>
                    <a:lstStyle/>
                    <a:p>
                      <a:endParaRPr lang="ro-RO"/>
                    </a:p>
                  </a:txBody>
                  <a:tcPr/>
                </a:tc>
                <a:tc>
                  <a:txBody>
                    <a:bodyPr/>
                    <a:lstStyle/>
                    <a:p>
                      <a:pPr algn="just">
                        <a:lnSpc>
                          <a:spcPct val="107000"/>
                        </a:lnSpc>
                        <a:spcAft>
                          <a:spcPts val="0"/>
                        </a:spcAft>
                      </a:pPr>
                      <a:r>
                        <a:rPr lang="ro-RO" sz="1100">
                          <a:effectLst/>
                          <a:latin typeface="Arial Narrow" panose="020B0606020202030204" pitchFamily="34" charset="0"/>
                        </a:rPr>
                        <a:t>Tulpini şi resturi de frunze</a:t>
                      </a:r>
                      <a:endParaRPr lang="ro-RO" sz="1100">
                        <a:effectLst/>
                        <a:latin typeface="Arial Narrow" panose="020B0606020202030204" pitchFamily="34" charset="0"/>
                        <a:ea typeface="SimSun"/>
                        <a:cs typeface="Times New Roman"/>
                      </a:endParaRPr>
                    </a:p>
                  </a:txBody>
                  <a:tcPr marL="59476" marR="59476" marT="0" marB="0"/>
                </a:tc>
                <a:tc>
                  <a:txBody>
                    <a:bodyPr/>
                    <a:lstStyle/>
                    <a:p>
                      <a:pPr algn="just">
                        <a:lnSpc>
                          <a:spcPct val="107000"/>
                        </a:lnSpc>
                        <a:spcAft>
                          <a:spcPts val="0"/>
                        </a:spcAft>
                      </a:pPr>
                      <a:r>
                        <a:rPr lang="ro-RO" sz="1100">
                          <a:effectLst/>
                          <a:latin typeface="Arial Narrow" panose="020B0606020202030204" pitchFamily="34" charset="0"/>
                        </a:rPr>
                        <a:t>0,32 – 0,44</a:t>
                      </a:r>
                      <a:endParaRPr lang="ro-RO" sz="1100">
                        <a:effectLst/>
                        <a:latin typeface="Arial Narrow" panose="020B0606020202030204" pitchFamily="34" charset="0"/>
                        <a:ea typeface="SimSun"/>
                        <a:cs typeface="Times New Roman"/>
                      </a:endParaRPr>
                    </a:p>
                  </a:txBody>
                  <a:tcPr marL="59476" marR="59476" marT="0" marB="0"/>
                </a:tc>
                <a:extLst>
                  <a:ext uri="{0D108BD9-81ED-4DB2-BD59-A6C34878D82A}">
                    <a16:rowId xmlns:a16="http://schemas.microsoft.com/office/drawing/2014/main" val="10017"/>
                  </a:ext>
                </a:extLst>
              </a:tr>
              <a:tr h="179388">
                <a:tc rowSpan="3">
                  <a:txBody>
                    <a:bodyPr/>
                    <a:lstStyle/>
                    <a:p>
                      <a:pPr algn="just">
                        <a:lnSpc>
                          <a:spcPct val="107000"/>
                        </a:lnSpc>
                        <a:spcAft>
                          <a:spcPts val="0"/>
                        </a:spcAft>
                      </a:pPr>
                      <a:r>
                        <a:rPr lang="ro-RO" sz="1100">
                          <a:effectLst/>
                          <a:latin typeface="Arial Narrow" panose="020B0606020202030204" pitchFamily="34" charset="0"/>
                        </a:rPr>
                        <a:t>Industria berii</a:t>
                      </a:r>
                      <a:endParaRPr lang="ro-RO" sz="1100">
                        <a:effectLst/>
                        <a:latin typeface="Arial Narrow" panose="020B0606020202030204" pitchFamily="34" charset="0"/>
                        <a:ea typeface="SimSun"/>
                        <a:cs typeface="Times New Roman"/>
                      </a:endParaRPr>
                    </a:p>
                  </a:txBody>
                  <a:tcPr marL="59476" marR="59476" marT="0" marB="0"/>
                </a:tc>
                <a:tc>
                  <a:txBody>
                    <a:bodyPr/>
                    <a:lstStyle/>
                    <a:p>
                      <a:pPr algn="just">
                        <a:lnSpc>
                          <a:spcPct val="107000"/>
                        </a:lnSpc>
                        <a:spcAft>
                          <a:spcPts val="0"/>
                        </a:spcAft>
                      </a:pPr>
                      <a:r>
                        <a:rPr lang="ro-RO" sz="1100">
                          <a:effectLst/>
                          <a:latin typeface="Arial Narrow" panose="020B0606020202030204" pitchFamily="34" charset="0"/>
                        </a:rPr>
                        <a:t>Borhot (boabe extrase)</a:t>
                      </a:r>
                      <a:endParaRPr lang="ro-RO" sz="1100">
                        <a:effectLst/>
                        <a:latin typeface="Arial Narrow" panose="020B0606020202030204" pitchFamily="34" charset="0"/>
                        <a:ea typeface="SimSun"/>
                        <a:cs typeface="Times New Roman"/>
                      </a:endParaRPr>
                    </a:p>
                  </a:txBody>
                  <a:tcPr marL="59476" marR="59476" marT="0" marB="0"/>
                </a:tc>
                <a:tc>
                  <a:txBody>
                    <a:bodyPr/>
                    <a:lstStyle/>
                    <a:p>
                      <a:pPr algn="just">
                        <a:lnSpc>
                          <a:spcPct val="107000"/>
                        </a:lnSpc>
                        <a:spcAft>
                          <a:spcPts val="0"/>
                        </a:spcAft>
                      </a:pPr>
                      <a:r>
                        <a:rPr lang="ro-RO" sz="1100">
                          <a:effectLst/>
                          <a:latin typeface="Arial Narrow" panose="020B0606020202030204" pitchFamily="34" charset="0"/>
                        </a:rPr>
                        <a:t>0,192</a:t>
                      </a:r>
                      <a:endParaRPr lang="ro-RO" sz="1100">
                        <a:effectLst/>
                        <a:latin typeface="Arial Narrow" panose="020B0606020202030204" pitchFamily="34" charset="0"/>
                        <a:ea typeface="SimSun"/>
                        <a:cs typeface="Times New Roman"/>
                      </a:endParaRPr>
                    </a:p>
                  </a:txBody>
                  <a:tcPr marL="59476" marR="59476" marT="0" marB="0"/>
                </a:tc>
                <a:extLst>
                  <a:ext uri="{0D108BD9-81ED-4DB2-BD59-A6C34878D82A}">
                    <a16:rowId xmlns:a16="http://schemas.microsoft.com/office/drawing/2014/main" val="10018"/>
                  </a:ext>
                </a:extLst>
              </a:tr>
              <a:tr h="179388">
                <a:tc vMerge="1">
                  <a:txBody>
                    <a:bodyPr/>
                    <a:lstStyle/>
                    <a:p>
                      <a:endParaRPr lang="ro-RO"/>
                    </a:p>
                  </a:txBody>
                  <a:tcPr/>
                </a:tc>
                <a:tc>
                  <a:txBody>
                    <a:bodyPr/>
                    <a:lstStyle/>
                    <a:p>
                      <a:pPr algn="just">
                        <a:lnSpc>
                          <a:spcPct val="107000"/>
                        </a:lnSpc>
                        <a:spcAft>
                          <a:spcPts val="0"/>
                        </a:spcAft>
                      </a:pPr>
                      <a:r>
                        <a:rPr lang="ro-RO" sz="1100">
                          <a:effectLst/>
                          <a:latin typeface="Arial Narrow" panose="020B0606020202030204" pitchFamily="34" charset="0"/>
                        </a:rPr>
                        <a:t>Spărturi de boabe</a:t>
                      </a:r>
                      <a:endParaRPr lang="ro-RO" sz="1100">
                        <a:effectLst/>
                        <a:latin typeface="Arial Narrow" panose="020B0606020202030204" pitchFamily="34" charset="0"/>
                        <a:ea typeface="SimSun"/>
                        <a:cs typeface="Times New Roman"/>
                      </a:endParaRPr>
                    </a:p>
                  </a:txBody>
                  <a:tcPr marL="59476" marR="59476" marT="0" marB="0"/>
                </a:tc>
                <a:tc>
                  <a:txBody>
                    <a:bodyPr/>
                    <a:lstStyle/>
                    <a:p>
                      <a:pPr algn="just">
                        <a:lnSpc>
                          <a:spcPct val="107000"/>
                        </a:lnSpc>
                        <a:spcAft>
                          <a:spcPts val="0"/>
                        </a:spcAft>
                      </a:pPr>
                      <a:r>
                        <a:rPr lang="ro-RO" sz="1100">
                          <a:effectLst/>
                          <a:latin typeface="Arial Narrow" panose="020B0606020202030204" pitchFamily="34" charset="0"/>
                        </a:rPr>
                        <a:t>0,024</a:t>
                      </a:r>
                      <a:endParaRPr lang="ro-RO" sz="1100">
                        <a:effectLst/>
                        <a:latin typeface="Arial Narrow" panose="020B0606020202030204" pitchFamily="34" charset="0"/>
                        <a:ea typeface="SimSun"/>
                        <a:cs typeface="Times New Roman"/>
                      </a:endParaRPr>
                    </a:p>
                  </a:txBody>
                  <a:tcPr marL="59476" marR="59476" marT="0" marB="0"/>
                </a:tc>
                <a:extLst>
                  <a:ext uri="{0D108BD9-81ED-4DB2-BD59-A6C34878D82A}">
                    <a16:rowId xmlns:a16="http://schemas.microsoft.com/office/drawing/2014/main" val="10019"/>
                  </a:ext>
                </a:extLst>
              </a:tr>
              <a:tr h="179388">
                <a:tc vMerge="1">
                  <a:txBody>
                    <a:bodyPr/>
                    <a:lstStyle/>
                    <a:p>
                      <a:endParaRPr lang="ro-RO"/>
                    </a:p>
                  </a:txBody>
                  <a:tcPr/>
                </a:tc>
                <a:tc>
                  <a:txBody>
                    <a:bodyPr/>
                    <a:lstStyle/>
                    <a:p>
                      <a:pPr algn="just">
                        <a:lnSpc>
                          <a:spcPct val="107000"/>
                        </a:lnSpc>
                        <a:spcAft>
                          <a:spcPts val="0"/>
                        </a:spcAft>
                      </a:pPr>
                      <a:r>
                        <a:rPr lang="ro-RO" sz="1100">
                          <a:effectLst/>
                          <a:latin typeface="Arial Narrow" panose="020B0606020202030204" pitchFamily="34" charset="0"/>
                        </a:rPr>
                        <a:t>Drojdie de bere</a:t>
                      </a:r>
                      <a:endParaRPr lang="ro-RO" sz="1100">
                        <a:effectLst/>
                        <a:latin typeface="Arial Narrow" panose="020B0606020202030204" pitchFamily="34" charset="0"/>
                        <a:ea typeface="SimSun"/>
                        <a:cs typeface="Times New Roman"/>
                      </a:endParaRPr>
                    </a:p>
                  </a:txBody>
                  <a:tcPr marL="59476" marR="59476" marT="0" marB="0"/>
                </a:tc>
                <a:tc>
                  <a:txBody>
                    <a:bodyPr/>
                    <a:lstStyle/>
                    <a:p>
                      <a:pPr algn="just">
                        <a:lnSpc>
                          <a:spcPct val="107000"/>
                        </a:lnSpc>
                        <a:spcAft>
                          <a:spcPts val="0"/>
                        </a:spcAft>
                      </a:pPr>
                      <a:r>
                        <a:rPr lang="ro-RO" sz="1100">
                          <a:effectLst/>
                          <a:latin typeface="Arial Narrow" panose="020B0606020202030204" pitchFamily="34" charset="0"/>
                        </a:rPr>
                        <a:t>0,024</a:t>
                      </a:r>
                      <a:endParaRPr lang="ro-RO" sz="1100">
                        <a:effectLst/>
                        <a:latin typeface="Arial Narrow" panose="020B0606020202030204" pitchFamily="34" charset="0"/>
                        <a:ea typeface="SimSun"/>
                        <a:cs typeface="Times New Roman"/>
                      </a:endParaRPr>
                    </a:p>
                  </a:txBody>
                  <a:tcPr marL="59476" marR="59476" marT="0" marB="0"/>
                </a:tc>
                <a:extLst>
                  <a:ext uri="{0D108BD9-81ED-4DB2-BD59-A6C34878D82A}">
                    <a16:rowId xmlns:a16="http://schemas.microsoft.com/office/drawing/2014/main" val="10020"/>
                  </a:ext>
                </a:extLst>
              </a:tr>
              <a:tr h="179388">
                <a:tc rowSpan="3">
                  <a:txBody>
                    <a:bodyPr/>
                    <a:lstStyle/>
                    <a:p>
                      <a:pPr algn="just">
                        <a:lnSpc>
                          <a:spcPct val="107000"/>
                        </a:lnSpc>
                        <a:spcAft>
                          <a:spcPts val="0"/>
                        </a:spcAft>
                      </a:pPr>
                      <a:r>
                        <a:rPr lang="ro-RO" sz="1100">
                          <a:effectLst/>
                          <a:latin typeface="Arial Narrow" panose="020B0606020202030204" pitchFamily="34" charset="0"/>
                        </a:rPr>
                        <a:t>Vinificație</a:t>
                      </a:r>
                      <a:endParaRPr lang="ro-RO" sz="1100">
                        <a:effectLst/>
                        <a:latin typeface="Arial Narrow" panose="020B0606020202030204" pitchFamily="34" charset="0"/>
                        <a:ea typeface="SimSun"/>
                        <a:cs typeface="Times New Roman"/>
                      </a:endParaRPr>
                    </a:p>
                  </a:txBody>
                  <a:tcPr marL="59476" marR="59476" marT="0" marB="0"/>
                </a:tc>
                <a:tc>
                  <a:txBody>
                    <a:bodyPr/>
                    <a:lstStyle/>
                    <a:p>
                      <a:pPr algn="just">
                        <a:lnSpc>
                          <a:spcPct val="107000"/>
                        </a:lnSpc>
                        <a:spcAft>
                          <a:spcPts val="0"/>
                        </a:spcAft>
                      </a:pPr>
                      <a:r>
                        <a:rPr lang="ro-RO" sz="1100">
                          <a:effectLst/>
                          <a:latin typeface="Arial Narrow" panose="020B0606020202030204" pitchFamily="34" charset="0"/>
                        </a:rPr>
                        <a:t>Tescovină / boştină</a:t>
                      </a:r>
                      <a:endParaRPr lang="ro-RO" sz="1100">
                        <a:effectLst/>
                        <a:latin typeface="Arial Narrow" panose="020B0606020202030204" pitchFamily="34" charset="0"/>
                        <a:ea typeface="SimSun"/>
                        <a:cs typeface="Times New Roman"/>
                      </a:endParaRPr>
                    </a:p>
                  </a:txBody>
                  <a:tcPr marL="59476" marR="59476" marT="0" marB="0"/>
                </a:tc>
                <a:tc>
                  <a:txBody>
                    <a:bodyPr/>
                    <a:lstStyle/>
                    <a:p>
                      <a:pPr algn="just">
                        <a:lnSpc>
                          <a:spcPct val="107000"/>
                        </a:lnSpc>
                        <a:spcAft>
                          <a:spcPts val="0"/>
                        </a:spcAft>
                      </a:pPr>
                      <a:r>
                        <a:rPr lang="ro-RO" sz="1100">
                          <a:effectLst/>
                          <a:latin typeface="Arial Narrow" panose="020B0606020202030204" pitchFamily="34" charset="0"/>
                        </a:rPr>
                        <a:t>0,136 – 0,145</a:t>
                      </a:r>
                      <a:endParaRPr lang="ro-RO" sz="1100">
                        <a:effectLst/>
                        <a:latin typeface="Arial Narrow" panose="020B0606020202030204" pitchFamily="34" charset="0"/>
                        <a:ea typeface="SimSun"/>
                        <a:cs typeface="Times New Roman"/>
                      </a:endParaRPr>
                    </a:p>
                  </a:txBody>
                  <a:tcPr marL="59476" marR="59476" marT="0" marB="0"/>
                </a:tc>
                <a:extLst>
                  <a:ext uri="{0D108BD9-81ED-4DB2-BD59-A6C34878D82A}">
                    <a16:rowId xmlns:a16="http://schemas.microsoft.com/office/drawing/2014/main" val="10021"/>
                  </a:ext>
                </a:extLst>
              </a:tr>
              <a:tr h="179388">
                <a:tc vMerge="1">
                  <a:txBody>
                    <a:bodyPr/>
                    <a:lstStyle/>
                    <a:p>
                      <a:endParaRPr lang="ro-RO"/>
                    </a:p>
                  </a:txBody>
                  <a:tcPr/>
                </a:tc>
                <a:tc>
                  <a:txBody>
                    <a:bodyPr/>
                    <a:lstStyle/>
                    <a:p>
                      <a:pPr algn="just">
                        <a:lnSpc>
                          <a:spcPct val="107000"/>
                        </a:lnSpc>
                        <a:spcAft>
                          <a:spcPts val="0"/>
                        </a:spcAft>
                      </a:pPr>
                      <a:r>
                        <a:rPr lang="ro-RO" sz="1100">
                          <a:effectLst/>
                          <a:latin typeface="Arial Narrow" panose="020B0606020202030204" pitchFamily="34" charset="0"/>
                        </a:rPr>
                        <a:t>Sediment de limpezire</a:t>
                      </a:r>
                      <a:endParaRPr lang="ro-RO" sz="1100">
                        <a:effectLst/>
                        <a:latin typeface="Arial Narrow" panose="020B0606020202030204" pitchFamily="34" charset="0"/>
                        <a:ea typeface="SimSun"/>
                        <a:cs typeface="Times New Roman"/>
                      </a:endParaRPr>
                    </a:p>
                  </a:txBody>
                  <a:tcPr marL="59476" marR="59476" marT="0" marB="0"/>
                </a:tc>
                <a:tc>
                  <a:txBody>
                    <a:bodyPr/>
                    <a:lstStyle/>
                    <a:p>
                      <a:pPr algn="just">
                        <a:lnSpc>
                          <a:spcPct val="107000"/>
                        </a:lnSpc>
                        <a:spcAft>
                          <a:spcPts val="0"/>
                        </a:spcAft>
                      </a:pPr>
                      <a:r>
                        <a:rPr lang="ro-RO" sz="1100">
                          <a:effectLst/>
                          <a:latin typeface="Arial Narrow" panose="020B0606020202030204" pitchFamily="34" charset="0"/>
                        </a:rPr>
                        <a:t>0,15 – 0,50</a:t>
                      </a:r>
                      <a:endParaRPr lang="ro-RO" sz="1100">
                        <a:effectLst/>
                        <a:latin typeface="Arial Narrow" panose="020B0606020202030204" pitchFamily="34" charset="0"/>
                        <a:ea typeface="SimSun"/>
                        <a:cs typeface="Times New Roman"/>
                      </a:endParaRPr>
                    </a:p>
                  </a:txBody>
                  <a:tcPr marL="59476" marR="59476" marT="0" marB="0"/>
                </a:tc>
                <a:extLst>
                  <a:ext uri="{0D108BD9-81ED-4DB2-BD59-A6C34878D82A}">
                    <a16:rowId xmlns:a16="http://schemas.microsoft.com/office/drawing/2014/main" val="10022"/>
                  </a:ext>
                </a:extLst>
              </a:tr>
              <a:tr h="179388">
                <a:tc vMerge="1">
                  <a:txBody>
                    <a:bodyPr/>
                    <a:lstStyle/>
                    <a:p>
                      <a:endParaRPr lang="ro-RO"/>
                    </a:p>
                  </a:txBody>
                  <a:tcPr/>
                </a:tc>
                <a:tc>
                  <a:txBody>
                    <a:bodyPr/>
                    <a:lstStyle/>
                    <a:p>
                      <a:pPr algn="just">
                        <a:lnSpc>
                          <a:spcPct val="107000"/>
                        </a:lnSpc>
                        <a:spcAft>
                          <a:spcPts val="0"/>
                        </a:spcAft>
                      </a:pPr>
                      <a:r>
                        <a:rPr lang="ro-RO" sz="1100">
                          <a:effectLst/>
                          <a:latin typeface="Arial Narrow" panose="020B0606020202030204" pitchFamily="34" charset="0"/>
                        </a:rPr>
                        <a:t>Drojdie de vin</a:t>
                      </a:r>
                      <a:endParaRPr lang="ro-RO" sz="1100">
                        <a:effectLst/>
                        <a:latin typeface="Arial Narrow" panose="020B0606020202030204" pitchFamily="34" charset="0"/>
                        <a:ea typeface="SimSun"/>
                        <a:cs typeface="Times New Roman"/>
                      </a:endParaRPr>
                    </a:p>
                  </a:txBody>
                  <a:tcPr marL="59476" marR="59476" marT="0" marB="0"/>
                </a:tc>
                <a:tc>
                  <a:txBody>
                    <a:bodyPr/>
                    <a:lstStyle/>
                    <a:p>
                      <a:pPr algn="just">
                        <a:lnSpc>
                          <a:spcPct val="107000"/>
                        </a:lnSpc>
                        <a:spcAft>
                          <a:spcPts val="0"/>
                        </a:spcAft>
                      </a:pPr>
                      <a:r>
                        <a:rPr lang="ro-RO" sz="1100">
                          <a:effectLst/>
                          <a:latin typeface="Arial Narrow" panose="020B0606020202030204" pitchFamily="34" charset="0"/>
                        </a:rPr>
                        <a:t>0,03-0,05</a:t>
                      </a:r>
                      <a:endParaRPr lang="ro-RO" sz="1100">
                        <a:effectLst/>
                        <a:latin typeface="Arial Narrow" panose="020B0606020202030204" pitchFamily="34" charset="0"/>
                        <a:ea typeface="SimSun"/>
                        <a:cs typeface="Times New Roman"/>
                      </a:endParaRPr>
                    </a:p>
                  </a:txBody>
                  <a:tcPr marL="59476" marR="59476" marT="0" marB="0"/>
                </a:tc>
                <a:extLst>
                  <a:ext uri="{0D108BD9-81ED-4DB2-BD59-A6C34878D82A}">
                    <a16:rowId xmlns:a16="http://schemas.microsoft.com/office/drawing/2014/main" val="10023"/>
                  </a:ext>
                </a:extLst>
              </a:tr>
              <a:tr h="179388">
                <a:tc rowSpan="2">
                  <a:txBody>
                    <a:bodyPr/>
                    <a:lstStyle/>
                    <a:p>
                      <a:pPr algn="just">
                        <a:lnSpc>
                          <a:spcPct val="107000"/>
                        </a:lnSpc>
                        <a:spcAft>
                          <a:spcPts val="0"/>
                        </a:spcAft>
                      </a:pPr>
                      <a:r>
                        <a:rPr lang="ro-RO" sz="1100">
                          <a:effectLst/>
                          <a:latin typeface="Arial Narrow" panose="020B0606020202030204" pitchFamily="34" charset="0"/>
                        </a:rPr>
                        <a:t>Uleiuri vegetale</a:t>
                      </a:r>
                      <a:endParaRPr lang="ro-RO" sz="1100">
                        <a:effectLst/>
                        <a:latin typeface="Arial Narrow" panose="020B0606020202030204" pitchFamily="34" charset="0"/>
                        <a:ea typeface="SimSun"/>
                        <a:cs typeface="Times New Roman"/>
                      </a:endParaRPr>
                    </a:p>
                  </a:txBody>
                  <a:tcPr marL="59476" marR="59476" marT="0" marB="0"/>
                </a:tc>
                <a:tc>
                  <a:txBody>
                    <a:bodyPr/>
                    <a:lstStyle/>
                    <a:p>
                      <a:pPr algn="just">
                        <a:lnSpc>
                          <a:spcPct val="107000"/>
                        </a:lnSpc>
                        <a:spcAft>
                          <a:spcPts val="0"/>
                        </a:spcAft>
                      </a:pPr>
                      <a:r>
                        <a:rPr lang="ro-RO" sz="1100">
                          <a:effectLst/>
                          <a:latin typeface="Arial Narrow" panose="020B0606020202030204" pitchFamily="34" charset="0"/>
                        </a:rPr>
                        <a:t>Coji de floarea-soarelui</a:t>
                      </a:r>
                      <a:endParaRPr lang="ro-RO" sz="1100">
                        <a:effectLst/>
                        <a:latin typeface="Arial Narrow" panose="020B0606020202030204" pitchFamily="34" charset="0"/>
                        <a:ea typeface="SimSun"/>
                        <a:cs typeface="Times New Roman"/>
                      </a:endParaRPr>
                    </a:p>
                  </a:txBody>
                  <a:tcPr marL="59476" marR="59476" marT="0" marB="0"/>
                </a:tc>
                <a:tc>
                  <a:txBody>
                    <a:bodyPr/>
                    <a:lstStyle/>
                    <a:p>
                      <a:pPr algn="just">
                        <a:lnSpc>
                          <a:spcPct val="107000"/>
                        </a:lnSpc>
                        <a:spcAft>
                          <a:spcPts val="0"/>
                        </a:spcAft>
                      </a:pPr>
                      <a:r>
                        <a:rPr lang="ro-RO" sz="1100">
                          <a:effectLst/>
                          <a:latin typeface="Arial Narrow" panose="020B0606020202030204" pitchFamily="34" charset="0"/>
                        </a:rPr>
                        <a:t>0,22 – 0,28</a:t>
                      </a:r>
                      <a:endParaRPr lang="ro-RO" sz="1100">
                        <a:effectLst/>
                        <a:latin typeface="Arial Narrow" panose="020B0606020202030204" pitchFamily="34" charset="0"/>
                        <a:ea typeface="SimSun"/>
                        <a:cs typeface="Times New Roman"/>
                      </a:endParaRPr>
                    </a:p>
                  </a:txBody>
                  <a:tcPr marL="59476" marR="59476" marT="0" marB="0"/>
                </a:tc>
                <a:extLst>
                  <a:ext uri="{0D108BD9-81ED-4DB2-BD59-A6C34878D82A}">
                    <a16:rowId xmlns:a16="http://schemas.microsoft.com/office/drawing/2014/main" val="10024"/>
                  </a:ext>
                </a:extLst>
              </a:tr>
              <a:tr h="179388">
                <a:tc vMerge="1">
                  <a:txBody>
                    <a:bodyPr/>
                    <a:lstStyle/>
                    <a:p>
                      <a:endParaRPr lang="ro-RO"/>
                    </a:p>
                  </a:txBody>
                  <a:tcPr/>
                </a:tc>
                <a:tc>
                  <a:txBody>
                    <a:bodyPr/>
                    <a:lstStyle/>
                    <a:p>
                      <a:pPr algn="just">
                        <a:lnSpc>
                          <a:spcPct val="107000"/>
                        </a:lnSpc>
                        <a:spcAft>
                          <a:spcPts val="0"/>
                        </a:spcAft>
                      </a:pPr>
                      <a:r>
                        <a:rPr lang="ro-RO" sz="1100">
                          <a:effectLst/>
                          <a:latin typeface="Arial Narrow" panose="020B0606020202030204" pitchFamily="34" charset="0"/>
                        </a:rPr>
                        <a:t>Fosfatide</a:t>
                      </a:r>
                      <a:endParaRPr lang="ro-RO" sz="1100">
                        <a:effectLst/>
                        <a:latin typeface="Arial Narrow" panose="020B0606020202030204" pitchFamily="34" charset="0"/>
                        <a:ea typeface="SimSun"/>
                        <a:cs typeface="Times New Roman"/>
                      </a:endParaRPr>
                    </a:p>
                  </a:txBody>
                  <a:tcPr marL="59476" marR="59476" marT="0" marB="0"/>
                </a:tc>
                <a:tc>
                  <a:txBody>
                    <a:bodyPr/>
                    <a:lstStyle/>
                    <a:p>
                      <a:pPr algn="just">
                        <a:lnSpc>
                          <a:spcPct val="107000"/>
                        </a:lnSpc>
                        <a:spcAft>
                          <a:spcPts val="0"/>
                        </a:spcAft>
                      </a:pPr>
                      <a:r>
                        <a:rPr lang="ro-RO" sz="1100">
                          <a:effectLst/>
                          <a:latin typeface="Arial Narrow" panose="020B0606020202030204" pitchFamily="34" charset="0"/>
                        </a:rPr>
                        <a:t>0,01-0,015</a:t>
                      </a:r>
                      <a:endParaRPr lang="ro-RO" sz="1100">
                        <a:effectLst/>
                        <a:latin typeface="Arial Narrow" panose="020B0606020202030204" pitchFamily="34" charset="0"/>
                        <a:ea typeface="SimSun"/>
                        <a:cs typeface="Times New Roman"/>
                      </a:endParaRPr>
                    </a:p>
                  </a:txBody>
                  <a:tcPr marL="59476" marR="59476" marT="0" marB="0"/>
                </a:tc>
                <a:extLst>
                  <a:ext uri="{0D108BD9-81ED-4DB2-BD59-A6C34878D82A}">
                    <a16:rowId xmlns:a16="http://schemas.microsoft.com/office/drawing/2014/main" val="10025"/>
                  </a:ext>
                </a:extLst>
              </a:tr>
              <a:tr h="179388">
                <a:tc rowSpan="2">
                  <a:txBody>
                    <a:bodyPr/>
                    <a:lstStyle/>
                    <a:p>
                      <a:pPr algn="just">
                        <a:lnSpc>
                          <a:spcPct val="107000"/>
                        </a:lnSpc>
                        <a:spcAft>
                          <a:spcPts val="0"/>
                        </a:spcAft>
                      </a:pPr>
                      <a:r>
                        <a:rPr lang="ro-RO" sz="1100">
                          <a:effectLst/>
                          <a:latin typeface="Arial Narrow" panose="020B0606020202030204" pitchFamily="34" charset="0"/>
                        </a:rPr>
                        <a:t>Alcool etilic rafinat </a:t>
                      </a:r>
                      <a:endParaRPr lang="ro-RO" sz="1100">
                        <a:effectLst/>
                        <a:latin typeface="Arial Narrow" panose="020B0606020202030204" pitchFamily="34" charset="0"/>
                        <a:ea typeface="SimSun"/>
                        <a:cs typeface="Times New Roman"/>
                      </a:endParaRPr>
                    </a:p>
                  </a:txBody>
                  <a:tcPr marL="59476" marR="59476" marT="0" marB="0"/>
                </a:tc>
                <a:tc>
                  <a:txBody>
                    <a:bodyPr/>
                    <a:lstStyle/>
                    <a:p>
                      <a:pPr algn="just">
                        <a:lnSpc>
                          <a:spcPct val="107000"/>
                        </a:lnSpc>
                        <a:spcAft>
                          <a:spcPts val="0"/>
                        </a:spcAft>
                      </a:pPr>
                      <a:r>
                        <a:rPr lang="ro-RO" sz="1100">
                          <a:effectLst/>
                          <a:latin typeface="Arial Narrow" panose="020B0606020202030204" pitchFamily="34" charset="0"/>
                        </a:rPr>
                        <a:t>Borhot (boabe extrase)</a:t>
                      </a:r>
                      <a:endParaRPr lang="ro-RO" sz="1100">
                        <a:effectLst/>
                        <a:latin typeface="Arial Narrow" panose="020B0606020202030204" pitchFamily="34" charset="0"/>
                        <a:ea typeface="SimSun"/>
                        <a:cs typeface="Times New Roman"/>
                      </a:endParaRPr>
                    </a:p>
                  </a:txBody>
                  <a:tcPr marL="59476" marR="59476" marT="0" marB="0"/>
                </a:tc>
                <a:tc>
                  <a:txBody>
                    <a:bodyPr/>
                    <a:lstStyle/>
                    <a:p>
                      <a:pPr algn="just">
                        <a:lnSpc>
                          <a:spcPct val="107000"/>
                        </a:lnSpc>
                        <a:spcAft>
                          <a:spcPts val="0"/>
                        </a:spcAft>
                      </a:pPr>
                      <a:r>
                        <a:rPr lang="ro-RO" sz="1100">
                          <a:effectLst/>
                          <a:latin typeface="Arial Narrow" panose="020B0606020202030204" pitchFamily="34" charset="0"/>
                        </a:rPr>
                        <a:t>1,19 – 1,23</a:t>
                      </a:r>
                      <a:endParaRPr lang="ro-RO" sz="1100">
                        <a:effectLst/>
                        <a:latin typeface="Arial Narrow" panose="020B0606020202030204" pitchFamily="34" charset="0"/>
                        <a:ea typeface="SimSun"/>
                        <a:cs typeface="Times New Roman"/>
                      </a:endParaRPr>
                    </a:p>
                  </a:txBody>
                  <a:tcPr marL="59476" marR="59476" marT="0" marB="0"/>
                </a:tc>
                <a:extLst>
                  <a:ext uri="{0D108BD9-81ED-4DB2-BD59-A6C34878D82A}">
                    <a16:rowId xmlns:a16="http://schemas.microsoft.com/office/drawing/2014/main" val="10026"/>
                  </a:ext>
                </a:extLst>
              </a:tr>
              <a:tr h="179388">
                <a:tc vMerge="1">
                  <a:txBody>
                    <a:bodyPr/>
                    <a:lstStyle/>
                    <a:p>
                      <a:endParaRPr lang="ro-RO"/>
                    </a:p>
                  </a:txBody>
                  <a:tcPr/>
                </a:tc>
                <a:tc>
                  <a:txBody>
                    <a:bodyPr/>
                    <a:lstStyle/>
                    <a:p>
                      <a:pPr algn="just">
                        <a:lnSpc>
                          <a:spcPct val="107000"/>
                        </a:lnSpc>
                        <a:spcAft>
                          <a:spcPts val="0"/>
                        </a:spcAft>
                      </a:pPr>
                      <a:r>
                        <a:rPr lang="ro-RO" sz="1100">
                          <a:effectLst/>
                          <a:latin typeface="Arial Narrow" panose="020B0606020202030204" pitchFamily="34" charset="0"/>
                        </a:rPr>
                        <a:t>Vinasă (fermentare melasă)</a:t>
                      </a:r>
                      <a:endParaRPr lang="ro-RO" sz="1100">
                        <a:effectLst/>
                        <a:latin typeface="Arial Narrow" panose="020B0606020202030204" pitchFamily="34" charset="0"/>
                        <a:ea typeface="SimSun"/>
                        <a:cs typeface="Times New Roman"/>
                      </a:endParaRPr>
                    </a:p>
                  </a:txBody>
                  <a:tcPr marL="59476" marR="59476" marT="0" marB="0"/>
                </a:tc>
                <a:tc>
                  <a:txBody>
                    <a:bodyPr/>
                    <a:lstStyle/>
                    <a:p>
                      <a:pPr algn="just">
                        <a:lnSpc>
                          <a:spcPct val="107000"/>
                        </a:lnSpc>
                        <a:spcAft>
                          <a:spcPts val="0"/>
                        </a:spcAft>
                      </a:pPr>
                      <a:r>
                        <a:rPr lang="ro-RO" sz="1100" dirty="0">
                          <a:effectLst/>
                          <a:latin typeface="Arial Narrow" panose="020B0606020202030204" pitchFamily="34" charset="0"/>
                        </a:rPr>
                        <a:t>9,2 - 10,4</a:t>
                      </a:r>
                      <a:endParaRPr lang="ro-RO" sz="1100" dirty="0">
                        <a:effectLst/>
                        <a:latin typeface="Arial Narrow" panose="020B0606020202030204" pitchFamily="34" charset="0"/>
                        <a:ea typeface="SimSun"/>
                        <a:cs typeface="Times New Roman"/>
                      </a:endParaRPr>
                    </a:p>
                  </a:txBody>
                  <a:tcPr marL="59476" marR="59476" marT="0" marB="0"/>
                </a:tc>
                <a:extLst>
                  <a:ext uri="{0D108BD9-81ED-4DB2-BD59-A6C34878D82A}">
                    <a16:rowId xmlns:a16="http://schemas.microsoft.com/office/drawing/2014/main" val="10027"/>
                  </a:ext>
                </a:extLst>
              </a:tr>
            </a:tbl>
          </a:graphicData>
        </a:graphic>
      </p:graphicFrame>
    </p:spTree>
    <p:extLst>
      <p:ext uri="{BB962C8B-B14F-4D97-AF65-F5344CB8AC3E}">
        <p14:creationId xmlns:p14="http://schemas.microsoft.com/office/powerpoint/2010/main" val="42923311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12" y="1052735"/>
            <a:ext cx="8897501" cy="1122315"/>
          </a:xfrm>
        </p:spPr>
        <p:txBody>
          <a:bodyPr/>
          <a:lstStyle/>
          <a:p>
            <a:r>
              <a:rPr lang="ro-RO" dirty="0">
                <a:latin typeface="Arial Narrow" panose="020B0606020202030204" pitchFamily="34" charset="0"/>
              </a:rPr>
              <a:t>Proiecte de valorificare subproduse prin biorafinare</a:t>
            </a: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513" y="2204864"/>
            <a:ext cx="3899144" cy="3550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o-RO"/>
          </a:p>
        </p:txBody>
      </p:sp>
      <p:graphicFrame>
        <p:nvGraphicFramePr>
          <p:cNvPr id="5" name="Object 4"/>
          <p:cNvGraphicFramePr>
            <a:graphicFrameLocks noChangeAspect="1"/>
          </p:cNvGraphicFramePr>
          <p:nvPr>
            <p:extLst/>
          </p:nvPr>
        </p:nvGraphicFramePr>
        <p:xfrm>
          <a:off x="3275856" y="2175051"/>
          <a:ext cx="5724537" cy="3384376"/>
        </p:xfrm>
        <a:graphic>
          <a:graphicData uri="http://schemas.openxmlformats.org/presentationml/2006/ole">
            <mc:AlternateContent xmlns:mc="http://schemas.openxmlformats.org/markup-compatibility/2006">
              <mc:Choice xmlns:v="urn:schemas-microsoft-com:vml" Requires="v">
                <p:oleObj spid="_x0000_s2079" name="Visio" r:id="rId4" imgW="10523569" imgH="6203520" progId="Visio.Drawing.11">
                  <p:embed/>
                </p:oleObj>
              </mc:Choice>
              <mc:Fallback>
                <p:oleObj name="Visio" r:id="rId4" imgW="10523569" imgH="6203520" progId="Visio.Drawing.11">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2175051"/>
                        <a:ext cx="5724537" cy="3384376"/>
                      </a:xfrm>
                      <a:prstGeom prst="rect">
                        <a:avLst/>
                      </a:prstGeom>
                      <a:noFill/>
                    </p:spPr>
                  </p:pic>
                </p:oleObj>
              </mc:Fallback>
            </mc:AlternateContent>
          </a:graphicData>
        </a:graphic>
      </p:graphicFrame>
    </p:spTree>
    <p:extLst>
      <p:ext uri="{BB962C8B-B14F-4D97-AF65-F5344CB8AC3E}">
        <p14:creationId xmlns:p14="http://schemas.microsoft.com/office/powerpoint/2010/main" val="2154691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a:t>Exemple de bune practici</a:t>
            </a:r>
          </a:p>
        </p:txBody>
      </p:sp>
      <p:sp>
        <p:nvSpPr>
          <p:cNvPr id="3" name="Substituent conținut 2"/>
          <p:cNvSpPr>
            <a:spLocks noGrp="1"/>
          </p:cNvSpPr>
          <p:nvPr>
            <p:ph idx="1"/>
          </p:nvPr>
        </p:nvSpPr>
        <p:spPr>
          <a:xfrm>
            <a:off x="285226" y="1484313"/>
            <a:ext cx="8474599" cy="4822825"/>
          </a:xfrm>
        </p:spPr>
        <p:txBody>
          <a:bodyPr/>
          <a:lstStyle/>
          <a:p>
            <a:r>
              <a:rPr lang="ro-RO" dirty="0"/>
              <a:t>SC </a:t>
            </a:r>
            <a:r>
              <a:rPr lang="ro-RO" dirty="0" err="1"/>
              <a:t>Agsira</a:t>
            </a:r>
            <a:r>
              <a:rPr lang="ro-RO" dirty="0"/>
              <a:t> Srl Ploiești recuperează drojdia de bere de la fabrica de bere Bergenbier din Ploiești, cu producere de turte proteice pentru albine, suplimente nutritive pentru animale de companie</a:t>
            </a:r>
          </a:p>
          <a:p>
            <a:r>
              <a:rPr lang="ro-RO" dirty="0"/>
              <a:t>SC </a:t>
            </a:r>
            <a:r>
              <a:rPr lang="ro-RO" dirty="0" err="1"/>
              <a:t>Mercali</a:t>
            </a:r>
            <a:r>
              <a:rPr lang="ro-RO" dirty="0"/>
              <a:t> Srl Baia Mare recuperează borhotul de la fabrica de bere Aurora din Brașov, cu producere de furaje concentrate pentru capre</a:t>
            </a:r>
          </a:p>
          <a:p>
            <a:r>
              <a:rPr lang="ro-RO" dirty="0"/>
              <a:t>SC SPC Energy București recuperează borhotul de sfeclă de la fabrica de zahăr din Roman, cu producere de furaje concentrate pentru vaci  </a:t>
            </a:r>
          </a:p>
        </p:txBody>
      </p:sp>
    </p:spTree>
    <p:extLst>
      <p:ext uri="{BB962C8B-B14F-4D97-AF65-F5344CB8AC3E}">
        <p14:creationId xmlns:p14="http://schemas.microsoft.com/office/powerpoint/2010/main" val="3059605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396865" y="1713139"/>
            <a:ext cx="4959155" cy="649288"/>
          </a:xfrm>
        </p:spPr>
        <p:txBody>
          <a:bodyPr/>
          <a:lstStyle/>
          <a:p>
            <a:r>
              <a:rPr lang="en-US" dirty="0" err="1"/>
              <a:t>Bioeconom</a:t>
            </a:r>
            <a:r>
              <a:rPr lang="ro-RO" dirty="0"/>
              <a:t>ia în UE</a:t>
            </a:r>
            <a:endParaRPr lang="en-US" dirty="0"/>
          </a:p>
        </p:txBody>
      </p:sp>
      <p:pic>
        <p:nvPicPr>
          <p:cNvPr id="3" name="Imagine 2"/>
          <p:cNvPicPr>
            <a:picLocks noChangeAspect="1"/>
          </p:cNvPicPr>
          <p:nvPr/>
        </p:nvPicPr>
        <p:blipFill>
          <a:blip r:embed="rId2"/>
          <a:stretch>
            <a:fillRect/>
          </a:stretch>
        </p:blipFill>
        <p:spPr>
          <a:xfrm>
            <a:off x="308884" y="2430414"/>
            <a:ext cx="8655729" cy="2999806"/>
          </a:xfrm>
          <a:prstGeom prst="rect">
            <a:avLst/>
          </a:prstGeom>
        </p:spPr>
      </p:pic>
      <p:pic>
        <p:nvPicPr>
          <p:cNvPr id="4" name="Imagine 3"/>
          <p:cNvPicPr>
            <a:picLocks noChangeAspect="1"/>
          </p:cNvPicPr>
          <p:nvPr/>
        </p:nvPicPr>
        <p:blipFill>
          <a:blip r:embed="rId3"/>
          <a:stretch>
            <a:fillRect/>
          </a:stretch>
        </p:blipFill>
        <p:spPr>
          <a:xfrm>
            <a:off x="5356020" y="669931"/>
            <a:ext cx="1497784" cy="1692496"/>
          </a:xfrm>
          <a:prstGeom prst="rect">
            <a:avLst/>
          </a:prstGeom>
        </p:spPr>
      </p:pic>
    </p:spTree>
    <p:extLst>
      <p:ext uri="{BB962C8B-B14F-4D97-AF65-F5344CB8AC3E}">
        <p14:creationId xmlns:p14="http://schemas.microsoft.com/office/powerpoint/2010/main" val="3308402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 name="Grupare 2"/>
          <p:cNvGrpSpPr/>
          <p:nvPr/>
        </p:nvGrpSpPr>
        <p:grpSpPr>
          <a:xfrm>
            <a:off x="176169" y="1728131"/>
            <a:ext cx="6652470" cy="4211275"/>
            <a:chOff x="193675" y="1123950"/>
            <a:chExt cx="8388350" cy="5151015"/>
          </a:xfrm>
        </p:grpSpPr>
        <p:sp>
          <p:nvSpPr>
            <p:cNvPr id="47106" name="Oval 2"/>
            <p:cNvSpPr>
              <a:spLocks noChangeArrowheads="1"/>
            </p:cNvSpPr>
            <p:nvPr/>
          </p:nvSpPr>
          <p:spPr bwMode="auto">
            <a:xfrm>
              <a:off x="939567" y="1662113"/>
              <a:ext cx="7642458" cy="4612852"/>
            </a:xfrm>
            <a:prstGeom prst="ellipse">
              <a:avLst/>
            </a:prstGeom>
            <a:solidFill>
              <a:srgbClr val="99CC00"/>
            </a:solidFill>
            <a:ln w="9525">
              <a:solidFill>
                <a:schemeClr val="tx1"/>
              </a:solidFill>
              <a:round/>
              <a:headEnd/>
              <a:tailEnd/>
            </a:ln>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ro-RO" altLang="ro-RO">
                <a:latin typeface="Arial Narrow" panose="020B0606020202030204" pitchFamily="34" charset="0"/>
              </a:endParaRPr>
            </a:p>
          </p:txBody>
        </p:sp>
        <p:sp>
          <p:nvSpPr>
            <p:cNvPr id="129028" name="Text Box 4"/>
            <p:cNvSpPr txBox="1">
              <a:spLocks noChangeArrowheads="1"/>
            </p:cNvSpPr>
            <p:nvPr/>
          </p:nvSpPr>
          <p:spPr bwMode="auto">
            <a:xfrm>
              <a:off x="3314700" y="1676400"/>
              <a:ext cx="2514600" cy="466725"/>
            </a:xfrm>
            <a:prstGeom prst="rect">
              <a:avLst/>
            </a:prstGeom>
            <a:solidFill>
              <a:srgbClr val="990000"/>
            </a:solidFill>
            <a:ln w="9525">
              <a:solidFill>
                <a:schemeClr val="tx1"/>
              </a:solidFill>
              <a:miter lim="800000"/>
              <a:headEnd/>
              <a:tailEnd/>
            </a:ln>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spcBef>
                  <a:spcPct val="50000"/>
                </a:spcBef>
              </a:pPr>
              <a:r>
                <a:rPr lang="en-US" altLang="ro-RO" sz="2400">
                  <a:solidFill>
                    <a:schemeClr val="bg1"/>
                  </a:solidFill>
                  <a:latin typeface="Arial Narrow" panose="020B0606020202030204" pitchFamily="34" charset="0"/>
                </a:rPr>
                <a:t>atmosfera</a:t>
              </a:r>
              <a:endParaRPr lang="en-GB" altLang="ro-RO" sz="2400">
                <a:solidFill>
                  <a:schemeClr val="bg1"/>
                </a:solidFill>
                <a:latin typeface="Arial Narrow" panose="020B0606020202030204" pitchFamily="34" charset="0"/>
              </a:endParaRPr>
            </a:p>
          </p:txBody>
        </p:sp>
        <p:sp>
          <p:nvSpPr>
            <p:cNvPr id="129029" name="Text Box 5"/>
            <p:cNvSpPr txBox="1">
              <a:spLocks noChangeArrowheads="1"/>
            </p:cNvSpPr>
            <p:nvPr/>
          </p:nvSpPr>
          <p:spPr bwMode="auto">
            <a:xfrm>
              <a:off x="1066800" y="3429000"/>
              <a:ext cx="2057400" cy="466725"/>
            </a:xfrm>
            <a:prstGeom prst="rect">
              <a:avLst/>
            </a:prstGeom>
            <a:solidFill>
              <a:srgbClr val="990000"/>
            </a:solidFill>
            <a:ln w="9525">
              <a:solidFill>
                <a:srgbClr val="333300"/>
              </a:solidFill>
              <a:miter lim="800000"/>
              <a:headEnd/>
              <a:tailEnd/>
            </a:ln>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spcBef>
                  <a:spcPct val="50000"/>
                </a:spcBef>
              </a:pPr>
              <a:r>
                <a:rPr lang="en-US" altLang="ro-RO" sz="2400">
                  <a:solidFill>
                    <a:schemeClr val="bg1"/>
                  </a:solidFill>
                  <a:latin typeface="Arial Narrow" panose="020B0606020202030204" pitchFamily="34" charset="0"/>
                </a:rPr>
                <a:t>hidrosfera</a:t>
              </a:r>
              <a:endParaRPr lang="en-GB" altLang="ro-RO" sz="2400">
                <a:solidFill>
                  <a:schemeClr val="bg1"/>
                </a:solidFill>
                <a:latin typeface="Arial Narrow" panose="020B0606020202030204" pitchFamily="34" charset="0"/>
              </a:endParaRPr>
            </a:p>
          </p:txBody>
        </p:sp>
        <p:sp>
          <p:nvSpPr>
            <p:cNvPr id="129030" name="Text Box 6"/>
            <p:cNvSpPr txBox="1">
              <a:spLocks noChangeArrowheads="1"/>
            </p:cNvSpPr>
            <p:nvPr/>
          </p:nvSpPr>
          <p:spPr bwMode="auto">
            <a:xfrm>
              <a:off x="5867400" y="3429000"/>
              <a:ext cx="2286000" cy="466725"/>
            </a:xfrm>
            <a:prstGeom prst="rect">
              <a:avLst/>
            </a:prstGeom>
            <a:solidFill>
              <a:srgbClr val="990000"/>
            </a:solidFill>
            <a:ln w="9525">
              <a:solidFill>
                <a:schemeClr val="tx2"/>
              </a:solidFill>
              <a:miter lim="800000"/>
              <a:headEnd/>
              <a:tailEnd/>
            </a:ln>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spcBef>
                  <a:spcPct val="50000"/>
                </a:spcBef>
              </a:pPr>
              <a:r>
                <a:rPr lang="en-US" altLang="ro-RO" sz="2400">
                  <a:solidFill>
                    <a:schemeClr val="bg1"/>
                  </a:solidFill>
                  <a:latin typeface="Arial Narrow" panose="020B0606020202030204" pitchFamily="34" charset="0"/>
                </a:rPr>
                <a:t>pedosfera</a:t>
              </a:r>
              <a:endParaRPr lang="en-GB" altLang="ro-RO" sz="2400">
                <a:solidFill>
                  <a:schemeClr val="bg1"/>
                </a:solidFill>
                <a:latin typeface="Arial Narrow" panose="020B0606020202030204" pitchFamily="34" charset="0"/>
              </a:endParaRPr>
            </a:p>
          </p:txBody>
        </p:sp>
        <p:sp>
          <p:nvSpPr>
            <p:cNvPr id="129031" name="Text Box 7"/>
            <p:cNvSpPr txBox="1">
              <a:spLocks noChangeArrowheads="1"/>
            </p:cNvSpPr>
            <p:nvPr/>
          </p:nvSpPr>
          <p:spPr bwMode="auto">
            <a:xfrm>
              <a:off x="3505200" y="5410200"/>
              <a:ext cx="2133600" cy="466725"/>
            </a:xfrm>
            <a:prstGeom prst="rect">
              <a:avLst/>
            </a:prstGeom>
            <a:solidFill>
              <a:srgbClr val="990000"/>
            </a:solidFill>
            <a:ln w="9525">
              <a:solidFill>
                <a:schemeClr val="tx1"/>
              </a:solidFill>
              <a:miter lim="800000"/>
              <a:headEnd/>
              <a:tailEnd/>
            </a:ln>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spcBef>
                  <a:spcPct val="50000"/>
                </a:spcBef>
              </a:pPr>
              <a:r>
                <a:rPr lang="en-US" altLang="ro-RO" sz="2400">
                  <a:solidFill>
                    <a:schemeClr val="bg1"/>
                  </a:solidFill>
                  <a:latin typeface="Arial Narrow" panose="020B0606020202030204" pitchFamily="34" charset="0"/>
                </a:rPr>
                <a:t>biosfera</a:t>
              </a:r>
              <a:endParaRPr lang="en-GB" altLang="ro-RO" sz="2400">
                <a:solidFill>
                  <a:schemeClr val="bg1"/>
                </a:solidFill>
                <a:latin typeface="Arial Narrow" panose="020B0606020202030204" pitchFamily="34" charset="0"/>
              </a:endParaRPr>
            </a:p>
          </p:txBody>
        </p:sp>
        <p:sp>
          <p:nvSpPr>
            <p:cNvPr id="129032" name="Line 8"/>
            <p:cNvSpPr>
              <a:spLocks noChangeShapeType="1"/>
            </p:cNvSpPr>
            <p:nvPr/>
          </p:nvSpPr>
          <p:spPr bwMode="auto">
            <a:xfrm flipH="1">
              <a:off x="1981200" y="2133600"/>
              <a:ext cx="1524000" cy="1295400"/>
            </a:xfrm>
            <a:prstGeom prst="line">
              <a:avLst/>
            </a:prstGeom>
            <a:noFill/>
            <a:ln w="254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ro-RO">
                <a:latin typeface="Arial Narrow" panose="020B0606020202030204" pitchFamily="34" charset="0"/>
              </a:endParaRPr>
            </a:p>
          </p:txBody>
        </p:sp>
        <p:sp>
          <p:nvSpPr>
            <p:cNvPr id="129033" name="Line 9"/>
            <p:cNvSpPr>
              <a:spLocks noChangeShapeType="1"/>
            </p:cNvSpPr>
            <p:nvPr/>
          </p:nvSpPr>
          <p:spPr bwMode="auto">
            <a:xfrm flipH="1" flipV="1">
              <a:off x="5562600" y="2133600"/>
              <a:ext cx="1828800" cy="1295400"/>
            </a:xfrm>
            <a:prstGeom prst="line">
              <a:avLst/>
            </a:prstGeom>
            <a:noFill/>
            <a:ln w="254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ro-RO">
                <a:latin typeface="Arial Narrow" panose="020B0606020202030204" pitchFamily="34" charset="0"/>
              </a:endParaRPr>
            </a:p>
          </p:txBody>
        </p:sp>
        <p:sp>
          <p:nvSpPr>
            <p:cNvPr id="129034" name="Line 10"/>
            <p:cNvSpPr>
              <a:spLocks noChangeShapeType="1"/>
            </p:cNvSpPr>
            <p:nvPr/>
          </p:nvSpPr>
          <p:spPr bwMode="auto">
            <a:xfrm flipH="1">
              <a:off x="5410200" y="3886200"/>
              <a:ext cx="1905000" cy="1524000"/>
            </a:xfrm>
            <a:prstGeom prst="line">
              <a:avLst/>
            </a:prstGeom>
            <a:noFill/>
            <a:ln w="254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ro-RO">
                <a:latin typeface="Arial Narrow" panose="020B0606020202030204" pitchFamily="34" charset="0"/>
              </a:endParaRPr>
            </a:p>
          </p:txBody>
        </p:sp>
        <p:sp>
          <p:nvSpPr>
            <p:cNvPr id="129035" name="Line 11"/>
            <p:cNvSpPr>
              <a:spLocks noChangeShapeType="1"/>
            </p:cNvSpPr>
            <p:nvPr/>
          </p:nvSpPr>
          <p:spPr bwMode="auto">
            <a:xfrm>
              <a:off x="1905000" y="3886200"/>
              <a:ext cx="1676400" cy="1524000"/>
            </a:xfrm>
            <a:prstGeom prst="line">
              <a:avLst/>
            </a:prstGeom>
            <a:noFill/>
            <a:ln w="254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ro-RO">
                <a:latin typeface="Arial Narrow" panose="020B0606020202030204" pitchFamily="34" charset="0"/>
              </a:endParaRPr>
            </a:p>
          </p:txBody>
        </p:sp>
        <p:sp>
          <p:nvSpPr>
            <p:cNvPr id="129036" name="Oval 12"/>
            <p:cNvSpPr>
              <a:spLocks noChangeArrowheads="1"/>
            </p:cNvSpPr>
            <p:nvPr/>
          </p:nvSpPr>
          <p:spPr bwMode="auto">
            <a:xfrm>
              <a:off x="1752600" y="4267200"/>
              <a:ext cx="1524000" cy="914400"/>
            </a:xfrm>
            <a:prstGeom prst="ellipse">
              <a:avLst/>
            </a:prstGeom>
            <a:solidFill>
              <a:schemeClr val="accent1"/>
            </a:solidFill>
            <a:ln w="9525">
              <a:solidFill>
                <a:schemeClr val="tx1"/>
              </a:solidFill>
              <a:round/>
              <a:headEnd/>
              <a:tailEnd/>
            </a:ln>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GB" altLang="ro-RO" sz="1800">
                  <a:latin typeface="Arial Narrow" panose="020B0606020202030204" pitchFamily="34" charset="0"/>
                </a:rPr>
                <a:t>Apa,</a:t>
              </a:r>
            </a:p>
            <a:p>
              <a:pPr algn="ctr" eaLnBrk="1" hangingPunct="1"/>
              <a:r>
                <a:rPr lang="en-GB" altLang="ro-RO" sz="1800">
                  <a:latin typeface="Arial Narrow" panose="020B0606020202030204" pitchFamily="34" charset="0"/>
                </a:rPr>
                <a:t>minerale</a:t>
              </a:r>
              <a:endParaRPr lang="en-GB" altLang="ro-RO">
                <a:latin typeface="Arial Narrow" panose="020B0606020202030204" pitchFamily="34" charset="0"/>
              </a:endParaRPr>
            </a:p>
          </p:txBody>
        </p:sp>
        <p:sp>
          <p:nvSpPr>
            <p:cNvPr id="129037" name="Oval 13"/>
            <p:cNvSpPr>
              <a:spLocks noChangeArrowheads="1"/>
            </p:cNvSpPr>
            <p:nvPr/>
          </p:nvSpPr>
          <p:spPr bwMode="auto">
            <a:xfrm>
              <a:off x="1828800" y="2286000"/>
              <a:ext cx="1600200" cy="914400"/>
            </a:xfrm>
            <a:prstGeom prst="ellipse">
              <a:avLst/>
            </a:prstGeom>
            <a:solidFill>
              <a:schemeClr val="accent1"/>
            </a:solidFill>
            <a:ln w="9525">
              <a:solidFill>
                <a:schemeClr val="tx1"/>
              </a:solidFill>
              <a:round/>
              <a:headEnd/>
              <a:tailEnd/>
            </a:ln>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GB" altLang="ro-RO">
                  <a:latin typeface="Arial Narrow" panose="020B0606020202030204" pitchFamily="34" charset="0"/>
                </a:rPr>
                <a:t>Apa,</a:t>
              </a:r>
            </a:p>
            <a:p>
              <a:pPr algn="ctr" eaLnBrk="1" hangingPunct="1"/>
              <a:r>
                <a:rPr lang="en-GB" altLang="ro-RO">
                  <a:latin typeface="Arial Narrow" panose="020B0606020202030204" pitchFamily="34" charset="0"/>
                </a:rPr>
                <a:t>minerale</a:t>
              </a:r>
            </a:p>
          </p:txBody>
        </p:sp>
        <p:sp>
          <p:nvSpPr>
            <p:cNvPr id="129038" name="Oval 14"/>
            <p:cNvSpPr>
              <a:spLocks noChangeArrowheads="1"/>
            </p:cNvSpPr>
            <p:nvPr/>
          </p:nvSpPr>
          <p:spPr bwMode="auto">
            <a:xfrm>
              <a:off x="6019800" y="2209800"/>
              <a:ext cx="1676400" cy="1066800"/>
            </a:xfrm>
            <a:prstGeom prst="ellipse">
              <a:avLst/>
            </a:prstGeom>
            <a:solidFill>
              <a:schemeClr val="accent1"/>
            </a:solidFill>
            <a:ln w="9525">
              <a:solidFill>
                <a:schemeClr val="tx1"/>
              </a:solidFill>
              <a:round/>
              <a:headEnd/>
              <a:tailEnd/>
            </a:ln>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ro-RO" dirty="0" err="1">
                  <a:latin typeface="Arial Narrow" panose="020B0606020202030204" pitchFamily="34" charset="0"/>
                </a:rPr>
                <a:t>alterare</a:t>
              </a:r>
              <a:r>
                <a:rPr lang="en-US" altLang="ro-RO" dirty="0">
                  <a:latin typeface="Arial Narrow" panose="020B0606020202030204" pitchFamily="34" charset="0"/>
                </a:rPr>
                <a:t>, </a:t>
              </a:r>
            </a:p>
            <a:p>
              <a:pPr algn="ctr" eaLnBrk="1" hangingPunct="1"/>
              <a:r>
                <a:rPr lang="en-US" altLang="ro-RO" dirty="0" err="1">
                  <a:latin typeface="Arial Narrow" panose="020B0606020202030204" pitchFamily="34" charset="0"/>
                </a:rPr>
                <a:t>depunere</a:t>
              </a:r>
              <a:endParaRPr lang="en-GB" altLang="ro-RO" dirty="0">
                <a:latin typeface="Arial Narrow" panose="020B0606020202030204" pitchFamily="34" charset="0"/>
              </a:endParaRPr>
            </a:p>
          </p:txBody>
        </p:sp>
        <p:sp>
          <p:nvSpPr>
            <p:cNvPr id="129039" name="Oval 15"/>
            <p:cNvSpPr>
              <a:spLocks noChangeArrowheads="1"/>
            </p:cNvSpPr>
            <p:nvPr/>
          </p:nvSpPr>
          <p:spPr bwMode="auto">
            <a:xfrm>
              <a:off x="5334000" y="4267200"/>
              <a:ext cx="2667000" cy="1219200"/>
            </a:xfrm>
            <a:prstGeom prst="ellipse">
              <a:avLst/>
            </a:prstGeom>
            <a:solidFill>
              <a:schemeClr val="accent1"/>
            </a:solidFill>
            <a:ln w="9525">
              <a:solidFill>
                <a:schemeClr val="tx1"/>
              </a:solidFill>
              <a:round/>
              <a:headEnd/>
              <a:tailEnd/>
            </a:ln>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GB" altLang="ro-RO" sz="1800" dirty="0" err="1">
                  <a:latin typeface="Arial Narrow" panose="020B0606020202030204" pitchFamily="34" charset="0"/>
                </a:rPr>
                <a:t>Apa</a:t>
              </a:r>
              <a:r>
                <a:rPr lang="en-GB" altLang="ro-RO" sz="1800" dirty="0">
                  <a:latin typeface="Arial Narrow" panose="020B0606020202030204" pitchFamily="34" charset="0"/>
                </a:rPr>
                <a:t>,</a:t>
              </a:r>
            </a:p>
            <a:p>
              <a:pPr algn="ctr" eaLnBrk="1" hangingPunct="1"/>
              <a:r>
                <a:rPr lang="en-GB" altLang="ro-RO" sz="1800" dirty="0" err="1">
                  <a:latin typeface="Arial Narrow" panose="020B0606020202030204" pitchFamily="34" charset="0"/>
                </a:rPr>
                <a:t>minerale</a:t>
              </a:r>
              <a:r>
                <a:rPr lang="en-GB" altLang="ro-RO" sz="1800" dirty="0">
                  <a:latin typeface="Arial Narrow" panose="020B0606020202030204" pitchFamily="34" charset="0"/>
                </a:rPr>
                <a:t>, bio(in)-</a:t>
              </a:r>
            </a:p>
            <a:p>
              <a:pPr algn="ctr" eaLnBrk="1" hangingPunct="1"/>
              <a:r>
                <a:rPr lang="en-GB" altLang="ro-RO" sz="1800" dirty="0" err="1">
                  <a:latin typeface="Arial Narrow" panose="020B0606020202030204" pitchFamily="34" charset="0"/>
                </a:rPr>
                <a:t>disponibilizare</a:t>
              </a:r>
              <a:endParaRPr lang="en-GB" altLang="ro-RO" sz="1800" dirty="0">
                <a:latin typeface="Arial Narrow" panose="020B0606020202030204" pitchFamily="34" charset="0"/>
              </a:endParaRPr>
            </a:p>
          </p:txBody>
        </p:sp>
        <p:sp>
          <p:nvSpPr>
            <p:cNvPr id="129040" name="Freeform 16"/>
            <p:cNvSpPr>
              <a:spLocks/>
            </p:cNvSpPr>
            <p:nvPr/>
          </p:nvSpPr>
          <p:spPr bwMode="auto">
            <a:xfrm>
              <a:off x="3124200" y="3733800"/>
              <a:ext cx="2743200" cy="685800"/>
            </a:xfrm>
            <a:custGeom>
              <a:avLst/>
              <a:gdLst>
                <a:gd name="T0" fmla="*/ 0 w 1728"/>
                <a:gd name="T1" fmla="*/ 0 h 224"/>
                <a:gd name="T2" fmla="*/ 624 w 1728"/>
                <a:gd name="T3" fmla="*/ 192 h 224"/>
                <a:gd name="T4" fmla="*/ 1200 w 1728"/>
                <a:gd name="T5" fmla="*/ 192 h 224"/>
                <a:gd name="T6" fmla="*/ 1728 w 1728"/>
                <a:gd name="T7" fmla="*/ 0 h 224"/>
                <a:gd name="T8" fmla="*/ 0 60000 65536"/>
                <a:gd name="T9" fmla="*/ 0 60000 65536"/>
                <a:gd name="T10" fmla="*/ 0 60000 65536"/>
                <a:gd name="T11" fmla="*/ 0 60000 65536"/>
                <a:gd name="T12" fmla="*/ 0 w 1728"/>
                <a:gd name="T13" fmla="*/ 0 h 224"/>
                <a:gd name="T14" fmla="*/ 1728 w 1728"/>
                <a:gd name="T15" fmla="*/ 224 h 224"/>
              </a:gdLst>
              <a:ahLst/>
              <a:cxnLst>
                <a:cxn ang="T8">
                  <a:pos x="T0" y="T1"/>
                </a:cxn>
                <a:cxn ang="T9">
                  <a:pos x="T2" y="T3"/>
                </a:cxn>
                <a:cxn ang="T10">
                  <a:pos x="T4" y="T5"/>
                </a:cxn>
                <a:cxn ang="T11">
                  <a:pos x="T6" y="T7"/>
                </a:cxn>
              </a:cxnLst>
              <a:rect l="T12" t="T13" r="T14" b="T15"/>
              <a:pathLst>
                <a:path w="1728" h="224">
                  <a:moveTo>
                    <a:pt x="0" y="0"/>
                  </a:moveTo>
                  <a:cubicBezTo>
                    <a:pt x="212" y="80"/>
                    <a:pt x="424" y="160"/>
                    <a:pt x="624" y="192"/>
                  </a:cubicBezTo>
                  <a:cubicBezTo>
                    <a:pt x="824" y="224"/>
                    <a:pt x="1016" y="224"/>
                    <a:pt x="1200" y="192"/>
                  </a:cubicBezTo>
                  <a:cubicBezTo>
                    <a:pt x="1384" y="160"/>
                    <a:pt x="1640" y="32"/>
                    <a:pt x="1728" y="0"/>
                  </a:cubicBezTo>
                </a:path>
              </a:pathLst>
            </a:custGeom>
            <a:noFill/>
            <a:ln w="25400">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ro-RO" altLang="ro-RO">
                <a:latin typeface="Arial Narrow" panose="020B0606020202030204" pitchFamily="34" charset="0"/>
              </a:endParaRPr>
            </a:p>
          </p:txBody>
        </p:sp>
        <p:sp>
          <p:nvSpPr>
            <p:cNvPr id="129041" name="Oval 17"/>
            <p:cNvSpPr>
              <a:spLocks noChangeArrowheads="1"/>
            </p:cNvSpPr>
            <p:nvPr/>
          </p:nvSpPr>
          <p:spPr bwMode="auto">
            <a:xfrm>
              <a:off x="3657600" y="3733800"/>
              <a:ext cx="1828800" cy="1066800"/>
            </a:xfrm>
            <a:prstGeom prst="ellipse">
              <a:avLst/>
            </a:prstGeom>
            <a:solidFill>
              <a:schemeClr val="accent1"/>
            </a:solidFill>
            <a:ln w="9525">
              <a:solidFill>
                <a:schemeClr val="tx1"/>
              </a:solidFill>
              <a:round/>
              <a:headEnd/>
              <a:tailEnd/>
            </a:ln>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GB" altLang="ro-RO" sz="1800">
                  <a:latin typeface="Arial Narrow" panose="020B0606020202030204" pitchFamily="34" charset="0"/>
                </a:rPr>
                <a:t>Apa,</a:t>
              </a:r>
            </a:p>
            <a:p>
              <a:pPr algn="ctr" eaLnBrk="1" hangingPunct="1"/>
              <a:r>
                <a:rPr lang="en-GB" altLang="ro-RO" sz="1800">
                  <a:latin typeface="Arial Narrow" panose="020B0606020202030204" pitchFamily="34" charset="0"/>
                </a:rPr>
                <a:t>minerale</a:t>
              </a:r>
            </a:p>
          </p:txBody>
        </p:sp>
        <p:sp>
          <p:nvSpPr>
            <p:cNvPr id="129042" name="Oval 18"/>
            <p:cNvSpPr>
              <a:spLocks noChangeArrowheads="1"/>
            </p:cNvSpPr>
            <p:nvPr/>
          </p:nvSpPr>
          <p:spPr bwMode="auto">
            <a:xfrm>
              <a:off x="193675" y="1123950"/>
              <a:ext cx="1219200" cy="1219200"/>
            </a:xfrm>
            <a:prstGeom prst="ellipse">
              <a:avLst/>
            </a:prstGeom>
            <a:solidFill>
              <a:srgbClr val="FFCC00"/>
            </a:solidFill>
            <a:ln w="9525">
              <a:solidFill>
                <a:schemeClr val="tx1"/>
              </a:solidFill>
              <a:round/>
              <a:headEnd/>
              <a:tailEnd/>
            </a:ln>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ro-RO" altLang="ro-RO">
                <a:latin typeface="Arial Narrow" panose="020B0606020202030204" pitchFamily="34" charset="0"/>
              </a:endParaRPr>
            </a:p>
          </p:txBody>
        </p:sp>
        <p:sp>
          <p:nvSpPr>
            <p:cNvPr id="129043" name="Line 19"/>
            <p:cNvSpPr>
              <a:spLocks noChangeShapeType="1"/>
            </p:cNvSpPr>
            <p:nvPr/>
          </p:nvSpPr>
          <p:spPr bwMode="auto">
            <a:xfrm>
              <a:off x="1143000" y="2057400"/>
              <a:ext cx="533400" cy="685800"/>
            </a:xfrm>
            <a:prstGeom prst="line">
              <a:avLst/>
            </a:prstGeom>
            <a:noFill/>
            <a:ln w="63500">
              <a:solidFill>
                <a:srgbClr val="FF6600"/>
              </a:solidFill>
              <a:round/>
              <a:headEnd type="oval" w="lg" len="lg"/>
              <a:tailEnd type="triangle" w="med" len="med"/>
            </a:ln>
            <a:extLst>
              <a:ext uri="{909E8E84-426E-40DD-AFC4-6F175D3DCCD1}">
                <a14:hiddenFill xmlns:a14="http://schemas.microsoft.com/office/drawing/2010/main">
                  <a:noFill/>
                </a14:hiddenFill>
              </a:ext>
            </a:extLst>
          </p:spPr>
          <p:txBody>
            <a:bodyPr/>
            <a:lstStyle/>
            <a:p>
              <a:endParaRPr lang="ro-RO">
                <a:latin typeface="Arial Narrow" panose="020B0606020202030204" pitchFamily="34" charset="0"/>
              </a:endParaRPr>
            </a:p>
          </p:txBody>
        </p:sp>
        <p:sp>
          <p:nvSpPr>
            <p:cNvPr id="129044" name="Text Box 20"/>
            <p:cNvSpPr txBox="1">
              <a:spLocks noChangeArrowheads="1"/>
            </p:cNvSpPr>
            <p:nvPr/>
          </p:nvSpPr>
          <p:spPr bwMode="auto">
            <a:xfrm>
              <a:off x="237792" y="1201738"/>
              <a:ext cx="11849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GB" altLang="ro-RO" sz="2400">
                  <a:latin typeface="Arial Narrow" panose="020B0606020202030204" pitchFamily="34" charset="0"/>
                </a:rPr>
                <a:t>Radiatie </a:t>
              </a:r>
            </a:p>
            <a:p>
              <a:pPr algn="ctr" eaLnBrk="1" hangingPunct="1"/>
              <a:r>
                <a:rPr lang="en-GB" altLang="ro-RO" sz="2400">
                  <a:latin typeface="Arial Narrow" panose="020B0606020202030204" pitchFamily="34" charset="0"/>
                </a:rPr>
                <a:t>solara</a:t>
              </a:r>
            </a:p>
          </p:txBody>
        </p:sp>
        <p:sp>
          <p:nvSpPr>
            <p:cNvPr id="129045" name="Freeform 21"/>
            <p:cNvSpPr>
              <a:spLocks/>
            </p:cNvSpPr>
            <p:nvPr/>
          </p:nvSpPr>
          <p:spPr bwMode="auto">
            <a:xfrm>
              <a:off x="3300413" y="2133600"/>
              <a:ext cx="1273175" cy="3276600"/>
            </a:xfrm>
            <a:custGeom>
              <a:avLst/>
              <a:gdLst>
                <a:gd name="T0" fmla="*/ 801 w 802"/>
                <a:gd name="T1" fmla="*/ 2064 h 2064"/>
                <a:gd name="T2" fmla="*/ 0 w 802"/>
                <a:gd name="T3" fmla="*/ 1320 h 2064"/>
                <a:gd name="T4" fmla="*/ 802 w 802"/>
                <a:gd name="T5" fmla="*/ 0 h 2064"/>
                <a:gd name="T6" fmla="*/ 0 60000 65536"/>
                <a:gd name="T7" fmla="*/ 0 60000 65536"/>
                <a:gd name="T8" fmla="*/ 0 60000 65536"/>
                <a:gd name="T9" fmla="*/ 0 w 802"/>
                <a:gd name="T10" fmla="*/ 0 h 2064"/>
                <a:gd name="T11" fmla="*/ 802 w 802"/>
                <a:gd name="T12" fmla="*/ 2064 h 2064"/>
              </a:gdLst>
              <a:ahLst/>
              <a:cxnLst>
                <a:cxn ang="T6">
                  <a:pos x="T0" y="T1"/>
                </a:cxn>
                <a:cxn ang="T7">
                  <a:pos x="T2" y="T3"/>
                </a:cxn>
                <a:cxn ang="T8">
                  <a:pos x="T4" y="T5"/>
                </a:cxn>
              </a:cxnLst>
              <a:rect l="T9" t="T10" r="T11" b="T12"/>
              <a:pathLst>
                <a:path w="802" h="2064">
                  <a:moveTo>
                    <a:pt x="801" y="2064"/>
                  </a:moveTo>
                  <a:lnTo>
                    <a:pt x="0" y="1320"/>
                  </a:lnTo>
                  <a:lnTo>
                    <a:pt x="802" y="0"/>
                  </a:lnTo>
                </a:path>
              </a:pathLst>
            </a:cu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ro-RO" altLang="ro-RO">
                <a:latin typeface="Arial Narrow" panose="020B0606020202030204" pitchFamily="34" charset="0"/>
              </a:endParaRPr>
            </a:p>
          </p:txBody>
        </p:sp>
        <p:sp>
          <p:nvSpPr>
            <p:cNvPr id="129046" name="Oval 22"/>
            <p:cNvSpPr>
              <a:spLocks noChangeArrowheads="1"/>
            </p:cNvSpPr>
            <p:nvPr/>
          </p:nvSpPr>
          <p:spPr bwMode="auto">
            <a:xfrm>
              <a:off x="3733800" y="2362200"/>
              <a:ext cx="1219200" cy="914400"/>
            </a:xfrm>
            <a:prstGeom prst="ellipse">
              <a:avLst/>
            </a:prstGeom>
            <a:solidFill>
              <a:schemeClr val="accent1"/>
            </a:solidFill>
            <a:ln w="9525">
              <a:solidFill>
                <a:schemeClr val="tx1"/>
              </a:solidFill>
              <a:round/>
              <a:headEnd/>
              <a:tailEnd/>
            </a:ln>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ro-RO">
                  <a:latin typeface="Arial Narrow" panose="020B0606020202030204" pitchFamily="34" charset="0"/>
                </a:rPr>
                <a:t>substante </a:t>
              </a:r>
            </a:p>
            <a:p>
              <a:pPr algn="ctr" eaLnBrk="1" hangingPunct="1"/>
              <a:r>
                <a:rPr lang="en-US" altLang="ro-RO">
                  <a:latin typeface="Arial Narrow" panose="020B0606020202030204" pitchFamily="34" charset="0"/>
                </a:rPr>
                <a:t>gazoase</a:t>
              </a:r>
              <a:endParaRPr lang="en-GB" altLang="ro-RO">
                <a:latin typeface="Arial Narrow" panose="020B0606020202030204" pitchFamily="34" charset="0"/>
              </a:endParaRPr>
            </a:p>
          </p:txBody>
        </p:sp>
      </p:grpSp>
      <p:sp>
        <p:nvSpPr>
          <p:cNvPr id="4" name="Dreptunghi 3"/>
          <p:cNvSpPr/>
          <p:nvPr/>
        </p:nvSpPr>
        <p:spPr>
          <a:xfrm>
            <a:off x="3842615" y="563970"/>
            <a:ext cx="4572000" cy="830997"/>
          </a:xfrm>
          <a:prstGeom prst="rect">
            <a:avLst/>
          </a:prstGeom>
        </p:spPr>
        <p:txBody>
          <a:bodyPr>
            <a:spAutoFit/>
          </a:bodyPr>
          <a:lstStyle/>
          <a:p>
            <a:pPr algn="ctr"/>
            <a:r>
              <a:rPr lang="ro-RO" sz="2400" b="1" dirty="0">
                <a:solidFill>
                  <a:schemeClr val="accent1">
                    <a:lumMod val="50000"/>
                  </a:schemeClr>
                </a:solidFill>
                <a:latin typeface="Arial Narrow" panose="020B0606020202030204" pitchFamily="34" charset="0"/>
              </a:rPr>
              <a:t>Recuperarea nutrienților pentru plante, a energiei și a apei</a:t>
            </a:r>
          </a:p>
        </p:txBody>
      </p:sp>
      <p:sp>
        <p:nvSpPr>
          <p:cNvPr id="5" name="Dreptunghi 4"/>
          <p:cNvSpPr/>
          <p:nvPr/>
        </p:nvSpPr>
        <p:spPr>
          <a:xfrm>
            <a:off x="6853866" y="1738915"/>
            <a:ext cx="2072470" cy="4247317"/>
          </a:xfrm>
          <a:prstGeom prst="rect">
            <a:avLst/>
          </a:prstGeom>
        </p:spPr>
        <p:txBody>
          <a:bodyPr wrap="square">
            <a:spAutoFit/>
          </a:bodyPr>
          <a:lstStyle/>
          <a:p>
            <a:r>
              <a:rPr lang="ro-RO" dirty="0">
                <a:solidFill>
                  <a:schemeClr val="accent1">
                    <a:lumMod val="50000"/>
                  </a:schemeClr>
                </a:solidFill>
                <a:latin typeface="Arial Narrow" panose="020B0606020202030204" pitchFamily="34" charset="0"/>
              </a:rPr>
              <a:t>Recuperarea nutrienților, a energiei și a apei din biomasa reziduală / recalcitrantă / care nu mai poate fi procesată prin metode uzuale este o direcție care se regăsește atât în cadrul strategiilor, cât și al politicilor de implementare a respectivelor strategii</a:t>
            </a:r>
            <a:r>
              <a:rPr lang="en-US" dirty="0">
                <a:solidFill>
                  <a:schemeClr val="accent1">
                    <a:lumMod val="50000"/>
                  </a:schemeClr>
                </a:solidFill>
                <a:latin typeface="Arial Narrow" panose="020B0606020202030204" pitchFamily="34" charset="0"/>
              </a:rPr>
              <a:t>.</a:t>
            </a:r>
          </a:p>
          <a:p>
            <a:r>
              <a:rPr lang="en-US" dirty="0" err="1">
                <a:solidFill>
                  <a:schemeClr val="accent1">
                    <a:lumMod val="50000"/>
                  </a:schemeClr>
                </a:solidFill>
                <a:latin typeface="Arial Narrow" panose="020B0606020202030204" pitchFamily="34" charset="0"/>
              </a:rPr>
              <a:t>Inchidere</a:t>
            </a:r>
            <a:r>
              <a:rPr lang="en-US" dirty="0">
                <a:solidFill>
                  <a:schemeClr val="accent1">
                    <a:lumMod val="50000"/>
                  </a:schemeClr>
                </a:solidFill>
                <a:latin typeface="Arial Narrow" panose="020B0606020202030204" pitchFamily="34" charset="0"/>
              </a:rPr>
              <a:t> a </a:t>
            </a:r>
            <a:r>
              <a:rPr lang="en-US" dirty="0" err="1">
                <a:solidFill>
                  <a:schemeClr val="accent1">
                    <a:lumMod val="50000"/>
                  </a:schemeClr>
                </a:solidFill>
                <a:latin typeface="Arial Narrow" panose="020B0606020202030204" pitchFamily="34" charset="0"/>
              </a:rPr>
              <a:t>ciclului</a:t>
            </a:r>
            <a:r>
              <a:rPr lang="en-US" dirty="0">
                <a:solidFill>
                  <a:schemeClr val="accent1">
                    <a:lumMod val="50000"/>
                  </a:schemeClr>
                </a:solidFill>
                <a:latin typeface="Arial Narrow" panose="020B0606020202030204" pitchFamily="34" charset="0"/>
              </a:rPr>
              <a:t> </a:t>
            </a:r>
            <a:r>
              <a:rPr lang="en-US" dirty="0" err="1">
                <a:solidFill>
                  <a:schemeClr val="accent1">
                    <a:lumMod val="50000"/>
                  </a:schemeClr>
                </a:solidFill>
                <a:latin typeface="Arial Narrow" panose="020B0606020202030204" pitchFamily="34" charset="0"/>
              </a:rPr>
              <a:t>valoric</a:t>
            </a:r>
            <a:r>
              <a:rPr lang="en-US" dirty="0">
                <a:solidFill>
                  <a:schemeClr val="accent1">
                    <a:lumMod val="50000"/>
                  </a:schemeClr>
                </a:solidFill>
                <a:latin typeface="Arial Narrow" panose="020B0606020202030204" pitchFamily="34" charset="0"/>
              </a:rPr>
              <a:t>, biomimetică</a:t>
            </a:r>
            <a:endParaRPr lang="ro-RO" dirty="0">
              <a:solidFill>
                <a:schemeClr val="accent1">
                  <a:lumMod val="50000"/>
                </a:schemeClr>
              </a:solidFill>
              <a:latin typeface="Arial Narrow" panose="020B0606020202030204" pitchFamily="34" charset="0"/>
            </a:endParaRPr>
          </a:p>
        </p:txBody>
      </p:sp>
    </p:spTree>
    <p:extLst>
      <p:ext uri="{BB962C8B-B14F-4D97-AF65-F5344CB8AC3E}">
        <p14:creationId xmlns:p14="http://schemas.microsoft.com/office/powerpoint/2010/main" val="976177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are 14"/>
          <p:cNvGrpSpPr/>
          <p:nvPr/>
        </p:nvGrpSpPr>
        <p:grpSpPr>
          <a:xfrm>
            <a:off x="371948" y="374253"/>
            <a:ext cx="8651610" cy="6025043"/>
            <a:chOff x="397116" y="456860"/>
            <a:chExt cx="8651610" cy="6025043"/>
          </a:xfrm>
        </p:grpSpPr>
        <p:pic>
          <p:nvPicPr>
            <p:cNvPr id="5" name="Imagine 4"/>
            <p:cNvPicPr>
              <a:picLocks noChangeAspect="1"/>
            </p:cNvPicPr>
            <p:nvPr/>
          </p:nvPicPr>
          <p:blipFill rotWithShape="1">
            <a:blip r:embed="rId2">
              <a:extLst>
                <a:ext uri="{28A0092B-C50C-407E-A947-70E740481C1C}">
                  <a14:useLocalDpi xmlns:a14="http://schemas.microsoft.com/office/drawing/2010/main" val="0"/>
                </a:ext>
              </a:extLst>
            </a:blip>
            <a:srcRect l="6895" t="1416" r="1684" b="52235"/>
            <a:stretch/>
          </p:blipFill>
          <p:spPr>
            <a:xfrm>
              <a:off x="612559" y="550417"/>
              <a:ext cx="8220724" cy="5931486"/>
            </a:xfrm>
            <a:prstGeom prst="rect">
              <a:avLst/>
            </a:prstGeom>
          </p:spPr>
        </p:pic>
        <p:sp>
          <p:nvSpPr>
            <p:cNvPr id="6" name="CasetăText 5"/>
            <p:cNvSpPr txBox="1"/>
            <p:nvPr/>
          </p:nvSpPr>
          <p:spPr>
            <a:xfrm>
              <a:off x="397116" y="1500328"/>
              <a:ext cx="430887" cy="4092098"/>
            </a:xfrm>
            <a:prstGeom prst="rect">
              <a:avLst/>
            </a:prstGeom>
            <a:solidFill>
              <a:schemeClr val="bg1"/>
            </a:solidFill>
          </p:spPr>
          <p:txBody>
            <a:bodyPr vert="vert270" wrap="square" rtlCol="0">
              <a:spAutoFit/>
            </a:bodyPr>
            <a:lstStyle/>
            <a:p>
              <a:pPr algn="ctr"/>
              <a:r>
                <a:rPr lang="ro-RO" sz="1600" b="1" dirty="0">
                  <a:latin typeface="Arial Narrow" panose="020B0606020202030204" pitchFamily="34" charset="0"/>
                </a:rPr>
                <a:t>Producție globală (</a:t>
              </a:r>
              <a:r>
                <a:rPr lang="ro-RO" sz="1600" b="1" dirty="0" err="1">
                  <a:latin typeface="Arial Narrow" panose="020B0606020202030204" pitchFamily="34" charset="0"/>
                </a:rPr>
                <a:t>Mt</a:t>
              </a:r>
              <a:r>
                <a:rPr lang="ro-RO" sz="1600" b="1" dirty="0">
                  <a:latin typeface="Arial Narrow" panose="020B0606020202030204" pitchFamily="34" charset="0"/>
                </a:rPr>
                <a:t> de nutrienți pe an)</a:t>
              </a:r>
            </a:p>
          </p:txBody>
        </p:sp>
        <p:sp>
          <p:nvSpPr>
            <p:cNvPr id="8" name="CasetăText 7"/>
            <p:cNvSpPr txBox="1"/>
            <p:nvPr/>
          </p:nvSpPr>
          <p:spPr>
            <a:xfrm>
              <a:off x="1842116" y="641526"/>
              <a:ext cx="1793290" cy="1107996"/>
            </a:xfrm>
            <a:prstGeom prst="rect">
              <a:avLst/>
            </a:prstGeom>
            <a:solidFill>
              <a:schemeClr val="bg1"/>
            </a:solidFill>
          </p:spPr>
          <p:txBody>
            <a:bodyPr wrap="square" rtlCol="0">
              <a:spAutoFit/>
            </a:bodyPr>
            <a:lstStyle/>
            <a:p>
              <a:pPr>
                <a:spcBef>
                  <a:spcPts val="200"/>
                </a:spcBef>
                <a:spcAft>
                  <a:spcPts val="200"/>
                </a:spcAft>
              </a:pPr>
              <a:r>
                <a:rPr lang="ro-RO" sz="1400" b="1" dirty="0">
                  <a:latin typeface="Arial Narrow" panose="020B0606020202030204" pitchFamily="34" charset="0"/>
                </a:rPr>
                <a:t>Fertilizanți cu azot</a:t>
              </a:r>
            </a:p>
            <a:p>
              <a:pPr>
                <a:spcBef>
                  <a:spcPts val="200"/>
                </a:spcBef>
                <a:spcAft>
                  <a:spcPts val="200"/>
                </a:spcAft>
              </a:pPr>
              <a:r>
                <a:rPr lang="ro-RO" sz="1400" b="1" dirty="0">
                  <a:latin typeface="Arial Narrow" panose="020B0606020202030204" pitchFamily="34" charset="0"/>
                </a:rPr>
                <a:t>Fertilizanți cu fosfor</a:t>
              </a:r>
            </a:p>
            <a:p>
              <a:pPr>
                <a:spcBef>
                  <a:spcPts val="200"/>
                </a:spcBef>
                <a:spcAft>
                  <a:spcPts val="200"/>
                </a:spcAft>
              </a:pPr>
              <a:r>
                <a:rPr lang="ro-RO" sz="1400" b="1" dirty="0">
                  <a:latin typeface="Arial Narrow" panose="020B0606020202030204" pitchFamily="34" charset="0"/>
                </a:rPr>
                <a:t>Fertilizanți cu potasiu</a:t>
              </a:r>
            </a:p>
            <a:p>
              <a:pPr>
                <a:spcBef>
                  <a:spcPts val="200"/>
                </a:spcBef>
                <a:spcAft>
                  <a:spcPts val="200"/>
                </a:spcAft>
              </a:pPr>
              <a:r>
                <a:rPr lang="ro-RO" sz="1400" b="1" dirty="0">
                  <a:latin typeface="Arial Narrow" panose="020B0606020202030204" pitchFamily="34" charset="0"/>
                </a:rPr>
                <a:t>Populația globală</a:t>
              </a:r>
            </a:p>
          </p:txBody>
        </p:sp>
        <p:sp>
          <p:nvSpPr>
            <p:cNvPr id="9" name="CasetăText 8"/>
            <p:cNvSpPr txBox="1"/>
            <p:nvPr/>
          </p:nvSpPr>
          <p:spPr>
            <a:xfrm>
              <a:off x="4412202" y="6143348"/>
              <a:ext cx="701336" cy="338554"/>
            </a:xfrm>
            <a:prstGeom prst="rect">
              <a:avLst/>
            </a:prstGeom>
            <a:solidFill>
              <a:schemeClr val="bg1"/>
            </a:solidFill>
          </p:spPr>
          <p:txBody>
            <a:bodyPr wrap="square" rtlCol="0">
              <a:spAutoFit/>
            </a:bodyPr>
            <a:lstStyle/>
            <a:p>
              <a:pPr algn="ctr"/>
              <a:r>
                <a:rPr lang="ro-RO" sz="1600" b="1" dirty="0">
                  <a:latin typeface="Arial Narrow" panose="020B0606020202030204" pitchFamily="34" charset="0"/>
                </a:rPr>
                <a:t>An</a:t>
              </a:r>
            </a:p>
          </p:txBody>
        </p:sp>
        <p:sp>
          <p:nvSpPr>
            <p:cNvPr id="10" name="CasetăText 9"/>
            <p:cNvSpPr txBox="1"/>
            <p:nvPr/>
          </p:nvSpPr>
          <p:spPr>
            <a:xfrm>
              <a:off x="8617839" y="1500328"/>
              <a:ext cx="430887" cy="4092098"/>
            </a:xfrm>
            <a:prstGeom prst="rect">
              <a:avLst/>
            </a:prstGeom>
            <a:solidFill>
              <a:schemeClr val="bg1"/>
            </a:solidFill>
          </p:spPr>
          <p:txBody>
            <a:bodyPr vert="vert270" wrap="square" rtlCol="0">
              <a:spAutoFit/>
            </a:bodyPr>
            <a:lstStyle/>
            <a:p>
              <a:pPr algn="ctr"/>
              <a:r>
                <a:rPr lang="ro-RO" sz="1600" b="1" dirty="0">
                  <a:latin typeface="Arial Narrow" panose="020B0606020202030204" pitchFamily="34" charset="0"/>
                </a:rPr>
                <a:t>Populația </a:t>
              </a:r>
              <a:r>
                <a:rPr lang="ro-RO" sz="1600" b="1" dirty="0" err="1">
                  <a:latin typeface="Arial Narrow" panose="020B0606020202030204" pitchFamily="34" charset="0"/>
                </a:rPr>
                <a:t>globlaă</a:t>
              </a:r>
              <a:r>
                <a:rPr lang="ro-RO" sz="1600" b="1" dirty="0">
                  <a:latin typeface="Arial Narrow" panose="020B0606020202030204" pitchFamily="34" charset="0"/>
                </a:rPr>
                <a:t> (miliarde0</a:t>
              </a:r>
            </a:p>
          </p:txBody>
        </p:sp>
        <p:sp>
          <p:nvSpPr>
            <p:cNvPr id="11" name="CasetăText 10"/>
            <p:cNvSpPr txBox="1"/>
            <p:nvPr/>
          </p:nvSpPr>
          <p:spPr>
            <a:xfrm>
              <a:off x="5362113" y="550417"/>
              <a:ext cx="976543" cy="369332"/>
            </a:xfrm>
            <a:prstGeom prst="rect">
              <a:avLst/>
            </a:prstGeom>
            <a:solidFill>
              <a:schemeClr val="bg1"/>
            </a:solidFill>
          </p:spPr>
          <p:txBody>
            <a:bodyPr wrap="square" rtlCol="0">
              <a:spAutoFit/>
            </a:bodyPr>
            <a:lstStyle/>
            <a:p>
              <a:pPr algn="ctr"/>
              <a:r>
                <a:rPr lang="ro-RO" b="1" dirty="0">
                  <a:latin typeface="Arial Narrow" panose="020B0606020202030204" pitchFamily="34" charset="0"/>
                </a:rPr>
                <a:t>Istoric</a:t>
              </a:r>
            </a:p>
          </p:txBody>
        </p:sp>
        <p:sp>
          <p:nvSpPr>
            <p:cNvPr id="12" name="CasetăText 11"/>
            <p:cNvSpPr txBox="1"/>
            <p:nvPr/>
          </p:nvSpPr>
          <p:spPr>
            <a:xfrm>
              <a:off x="7476190" y="456860"/>
              <a:ext cx="976543" cy="369332"/>
            </a:xfrm>
            <a:prstGeom prst="rect">
              <a:avLst/>
            </a:prstGeom>
            <a:solidFill>
              <a:schemeClr val="bg1"/>
            </a:solidFill>
          </p:spPr>
          <p:txBody>
            <a:bodyPr wrap="square" rtlCol="0">
              <a:spAutoFit/>
            </a:bodyPr>
            <a:lstStyle/>
            <a:p>
              <a:pPr algn="ctr"/>
              <a:r>
                <a:rPr lang="ro-RO" b="1" dirty="0">
                  <a:latin typeface="Arial Narrow" panose="020B0606020202030204" pitchFamily="34" charset="0"/>
                </a:rPr>
                <a:t>Viitor</a:t>
              </a:r>
            </a:p>
          </p:txBody>
        </p:sp>
        <p:sp>
          <p:nvSpPr>
            <p:cNvPr id="13" name="CasetăText 12"/>
            <p:cNvSpPr txBox="1"/>
            <p:nvPr/>
          </p:nvSpPr>
          <p:spPr>
            <a:xfrm>
              <a:off x="6711421" y="978472"/>
              <a:ext cx="1253040" cy="1200329"/>
            </a:xfrm>
            <a:prstGeom prst="rect">
              <a:avLst/>
            </a:prstGeom>
            <a:solidFill>
              <a:schemeClr val="bg1"/>
            </a:solidFill>
          </p:spPr>
          <p:txBody>
            <a:bodyPr wrap="square" rtlCol="0">
              <a:spAutoFit/>
            </a:bodyPr>
            <a:lstStyle/>
            <a:p>
              <a:pPr algn="ctr">
                <a:spcBef>
                  <a:spcPts val="600"/>
                </a:spcBef>
              </a:pPr>
              <a:r>
                <a:rPr lang="ro-RO" sz="1200" b="1" dirty="0">
                  <a:latin typeface="Arial Narrow" panose="020B0606020202030204" pitchFamily="34" charset="0"/>
                </a:rPr>
                <a:t>Incertitudinea tendințelor</a:t>
              </a:r>
            </a:p>
            <a:p>
              <a:pPr algn="ctr"/>
              <a:r>
                <a:rPr lang="ro-RO" sz="1200" b="1" dirty="0">
                  <a:latin typeface="Arial Narrow" panose="020B0606020202030204" pitchFamily="34" charset="0"/>
                </a:rPr>
                <a:t>Nutrienții </a:t>
              </a:r>
            </a:p>
            <a:p>
              <a:pPr algn="ctr"/>
              <a:r>
                <a:rPr lang="ro-RO" sz="1200" b="1" dirty="0">
                  <a:latin typeface="Arial Narrow" panose="020B0606020202030204" pitchFamily="34" charset="0"/>
                </a:rPr>
                <a:t>recuperați </a:t>
              </a:r>
            </a:p>
            <a:p>
              <a:pPr algn="ctr"/>
              <a:r>
                <a:rPr lang="ro-RO" sz="1200" b="1" dirty="0">
                  <a:latin typeface="Arial Narrow" panose="020B0606020202030204" pitchFamily="34" charset="0"/>
                </a:rPr>
                <a:t>acoperă </a:t>
              </a:r>
            </a:p>
            <a:p>
              <a:pPr algn="ctr"/>
              <a:r>
                <a:rPr lang="ro-RO" sz="1200" b="1" dirty="0">
                  <a:latin typeface="Arial Narrow" panose="020B0606020202030204" pitchFamily="34" charset="0"/>
                </a:rPr>
                <a:t>cererea ulterioară</a:t>
              </a:r>
            </a:p>
          </p:txBody>
        </p:sp>
        <p:sp>
          <p:nvSpPr>
            <p:cNvPr id="14" name="CasetăText 13"/>
            <p:cNvSpPr txBox="1"/>
            <p:nvPr/>
          </p:nvSpPr>
          <p:spPr>
            <a:xfrm>
              <a:off x="7147420" y="4610332"/>
              <a:ext cx="1143730" cy="1107996"/>
            </a:xfrm>
            <a:prstGeom prst="rect">
              <a:avLst/>
            </a:prstGeom>
            <a:solidFill>
              <a:schemeClr val="bg1"/>
            </a:solidFill>
          </p:spPr>
          <p:txBody>
            <a:bodyPr wrap="square" rtlCol="0">
              <a:spAutoFit/>
            </a:bodyPr>
            <a:lstStyle/>
            <a:p>
              <a:pPr algn="ctr">
                <a:spcBef>
                  <a:spcPts val="600"/>
                </a:spcBef>
              </a:pPr>
              <a:r>
                <a:rPr lang="ro-RO" sz="1100" b="1" dirty="0">
                  <a:latin typeface="Arial Narrow" panose="020B0606020202030204" pitchFamily="34" charset="0"/>
                </a:rPr>
                <a:t>Partea aproximativă din producția curentă care poate fi acoperită prin recuperare</a:t>
              </a:r>
            </a:p>
          </p:txBody>
        </p:sp>
      </p:grpSp>
      <p:sp>
        <p:nvSpPr>
          <p:cNvPr id="2" name="Dreptunghi 1"/>
          <p:cNvSpPr/>
          <p:nvPr/>
        </p:nvSpPr>
        <p:spPr>
          <a:xfrm>
            <a:off x="3957998" y="6399296"/>
            <a:ext cx="5206730" cy="430887"/>
          </a:xfrm>
          <a:prstGeom prst="rect">
            <a:avLst/>
          </a:prstGeom>
        </p:spPr>
        <p:txBody>
          <a:bodyPr wrap="square">
            <a:spAutoFit/>
          </a:bodyPr>
          <a:lstStyle/>
          <a:p>
            <a:r>
              <a:rPr lang="en-US" sz="1100" dirty="0">
                <a:solidFill>
                  <a:srgbClr val="222222"/>
                </a:solidFill>
                <a:latin typeface="Arial" panose="020B0604020202020204" pitchFamily="34" charset="0"/>
              </a:rPr>
              <a:t>Carey, D. E., Yang, Y., McNamara, P. J., &amp; Mayer, B. K. (2016). Recovery of agricultural nutrients from biorefineries. </a:t>
            </a:r>
            <a:r>
              <a:rPr lang="en-US" sz="1100" i="1" dirty="0">
                <a:solidFill>
                  <a:srgbClr val="222222"/>
                </a:solidFill>
                <a:latin typeface="Arial" panose="020B0604020202020204" pitchFamily="34" charset="0"/>
              </a:rPr>
              <a:t>Bioresource technology</a:t>
            </a:r>
            <a:r>
              <a:rPr lang="en-US" sz="1100" dirty="0">
                <a:solidFill>
                  <a:srgbClr val="222222"/>
                </a:solidFill>
                <a:latin typeface="Arial" panose="020B0604020202020204" pitchFamily="34" charset="0"/>
              </a:rPr>
              <a:t>, </a:t>
            </a:r>
            <a:r>
              <a:rPr lang="en-US" sz="1100" i="1" dirty="0">
                <a:solidFill>
                  <a:srgbClr val="222222"/>
                </a:solidFill>
                <a:latin typeface="Arial" panose="020B0604020202020204" pitchFamily="34" charset="0"/>
              </a:rPr>
              <a:t>215</a:t>
            </a:r>
            <a:r>
              <a:rPr lang="en-US" sz="1100" dirty="0">
                <a:solidFill>
                  <a:srgbClr val="222222"/>
                </a:solidFill>
                <a:latin typeface="Arial" panose="020B0604020202020204" pitchFamily="34" charset="0"/>
              </a:rPr>
              <a:t>, 186-198.</a:t>
            </a:r>
            <a:endParaRPr lang="ro-RO" sz="1100" dirty="0"/>
          </a:p>
        </p:txBody>
      </p:sp>
    </p:spTree>
    <p:extLst>
      <p:ext uri="{BB962C8B-B14F-4D97-AF65-F5344CB8AC3E}">
        <p14:creationId xmlns:p14="http://schemas.microsoft.com/office/powerpoint/2010/main" val="1181045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115736" y="692150"/>
            <a:ext cx="7848877" cy="649288"/>
          </a:xfrm>
        </p:spPr>
        <p:txBody>
          <a:bodyPr/>
          <a:lstStyle/>
          <a:p>
            <a:r>
              <a:rPr lang="en-US" dirty="0">
                <a:latin typeface="Arial Narrow" panose="020B0606020202030204" pitchFamily="34" charset="0"/>
              </a:rPr>
              <a:t>Agenda </a:t>
            </a:r>
            <a:r>
              <a:rPr lang="en-US" dirty="0" err="1">
                <a:latin typeface="Arial Narrow" panose="020B0606020202030204" pitchFamily="34" charset="0"/>
              </a:rPr>
              <a:t>Strategică</a:t>
            </a:r>
            <a:r>
              <a:rPr lang="en-US" dirty="0">
                <a:latin typeface="Arial Narrow" panose="020B0606020202030204" pitchFamily="34" charset="0"/>
              </a:rPr>
              <a:t> de Cercetare </a:t>
            </a:r>
            <a:r>
              <a:rPr lang="en-US" dirty="0" err="1">
                <a:latin typeface="Arial Narrow" panose="020B0606020202030204" pitchFamily="34" charset="0"/>
              </a:rPr>
              <a:t>și</a:t>
            </a:r>
            <a:r>
              <a:rPr lang="en-US" dirty="0">
                <a:latin typeface="Arial Narrow" panose="020B0606020202030204" pitchFamily="34" charset="0"/>
              </a:rPr>
              <a:t> </a:t>
            </a:r>
            <a:r>
              <a:rPr lang="en-US" dirty="0" err="1">
                <a:latin typeface="Arial Narrow" panose="020B0606020202030204" pitchFamily="34" charset="0"/>
              </a:rPr>
              <a:t>Inovare</a:t>
            </a:r>
            <a:endParaRPr lang="ro-RO" dirty="0">
              <a:latin typeface="Arial Narrow" panose="020B0606020202030204" pitchFamily="34" charset="0"/>
            </a:endParaRPr>
          </a:p>
        </p:txBody>
      </p:sp>
      <p:sp>
        <p:nvSpPr>
          <p:cNvPr id="3" name="Substituent conținut 2"/>
          <p:cNvSpPr>
            <a:spLocks noGrp="1"/>
          </p:cNvSpPr>
          <p:nvPr>
            <p:ph idx="1"/>
          </p:nvPr>
        </p:nvSpPr>
        <p:spPr>
          <a:xfrm>
            <a:off x="5637401" y="1484313"/>
            <a:ext cx="3327211" cy="4822825"/>
          </a:xfrm>
        </p:spPr>
        <p:txBody>
          <a:bodyPr/>
          <a:lstStyle/>
          <a:p>
            <a:pPr marL="0" indent="0">
              <a:buNone/>
            </a:pPr>
            <a:r>
              <a:rPr lang="ro-RO" dirty="0">
                <a:latin typeface="Arial Narrow" panose="020B0606020202030204" pitchFamily="34" charset="0"/>
              </a:rPr>
              <a:t>Închiderea biomimetică a circuitului valoric în bioeconomie, cu recuperarea nutrienților, apei și energiei reziduale din biomasa reziduală / recalcitrantă. Adaptat după ilustrarea Agendei Strategice de Cercetare și Inovare (SIRA) JU BBI.</a:t>
            </a:r>
          </a:p>
        </p:txBody>
      </p:sp>
      <p:pic>
        <p:nvPicPr>
          <p:cNvPr id="4" name="Imagin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5596" y="1810871"/>
            <a:ext cx="5198382" cy="4169708"/>
          </a:xfrm>
          <a:prstGeom prst="rect">
            <a:avLst/>
          </a:prstGeom>
        </p:spPr>
      </p:pic>
    </p:spTree>
    <p:extLst>
      <p:ext uri="{BB962C8B-B14F-4D97-AF65-F5344CB8AC3E}">
        <p14:creationId xmlns:p14="http://schemas.microsoft.com/office/powerpoint/2010/main" val="1880104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92947" y="692150"/>
            <a:ext cx="8813612" cy="1583407"/>
          </a:xfrm>
        </p:spPr>
        <p:txBody>
          <a:bodyPr/>
          <a:lstStyle/>
          <a:p>
            <a:r>
              <a:rPr lang="en-US" dirty="0" err="1">
                <a:latin typeface="Arial Narrow" panose="020B0606020202030204" pitchFamily="34" charset="0"/>
              </a:rPr>
              <a:t>Recuperarea</a:t>
            </a:r>
            <a:r>
              <a:rPr lang="en-US" dirty="0">
                <a:latin typeface="Arial Narrow" panose="020B0606020202030204" pitchFamily="34" charset="0"/>
              </a:rPr>
              <a:t> </a:t>
            </a:r>
            <a:r>
              <a:rPr lang="en-US" dirty="0" err="1">
                <a:latin typeface="Arial Narrow" panose="020B0606020202030204" pitchFamily="34" charset="0"/>
              </a:rPr>
              <a:t>fosforului</a:t>
            </a:r>
            <a:r>
              <a:rPr lang="en-US" dirty="0">
                <a:latin typeface="Arial Narrow" panose="020B0606020202030204" pitchFamily="34" charset="0"/>
              </a:rPr>
              <a:t> sub </a:t>
            </a:r>
            <a:r>
              <a:rPr lang="en-US" dirty="0" err="1">
                <a:latin typeface="Arial Narrow" panose="020B0606020202030204" pitchFamily="34" charset="0"/>
              </a:rPr>
              <a:t>formă</a:t>
            </a:r>
            <a:r>
              <a:rPr lang="en-US" dirty="0">
                <a:latin typeface="Arial Narrow" panose="020B0606020202030204" pitchFamily="34" charset="0"/>
              </a:rPr>
              <a:t> de struvit din digestatul </a:t>
            </a:r>
            <a:r>
              <a:rPr lang="en-US" dirty="0" err="1">
                <a:latin typeface="Arial Narrow" panose="020B0606020202030204" pitchFamily="34" charset="0"/>
              </a:rPr>
              <a:t>lichid</a:t>
            </a:r>
            <a:r>
              <a:rPr lang="en-US" dirty="0">
                <a:latin typeface="Arial Narrow" panose="020B0606020202030204" pitchFamily="34" charset="0"/>
              </a:rPr>
              <a:t> de la </a:t>
            </a:r>
            <a:r>
              <a:rPr lang="en-US" dirty="0" err="1">
                <a:latin typeface="Arial Narrow" panose="020B0606020202030204" pitchFamily="34" charset="0"/>
              </a:rPr>
              <a:t>biogaz</a:t>
            </a:r>
            <a:endParaRPr lang="ro-RO" dirty="0">
              <a:latin typeface="Arial Narrow" panose="020B0606020202030204" pitchFamily="34" charset="0"/>
            </a:endParaRPr>
          </a:p>
        </p:txBody>
      </p:sp>
      <p:pic>
        <p:nvPicPr>
          <p:cNvPr id="3074" name="Picture 2" descr="http://www.scielo.br/img/revistas/ambiagua/v10n3/1980-993X-ambiagua-10-03-00481-gf6.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4632" y="2275557"/>
            <a:ext cx="7050362" cy="3907129"/>
          </a:xfrm>
          <a:prstGeom prst="rect">
            <a:avLst/>
          </a:prstGeom>
          <a:noFill/>
          <a:extLst>
            <a:ext uri="{909E8E84-426E-40DD-AFC4-6F175D3DCCD1}">
              <a14:hiddenFill xmlns:a14="http://schemas.microsoft.com/office/drawing/2010/main">
                <a:solidFill>
                  <a:srgbClr val="FFFFFF"/>
                </a:solidFill>
              </a14:hiddenFill>
            </a:ext>
          </a:extLst>
        </p:spPr>
      </p:pic>
      <p:sp>
        <p:nvSpPr>
          <p:cNvPr id="3" name="CasetăText 2"/>
          <p:cNvSpPr txBox="1"/>
          <p:nvPr/>
        </p:nvSpPr>
        <p:spPr>
          <a:xfrm>
            <a:off x="738231" y="3443465"/>
            <a:ext cx="1015068" cy="83099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5F5F5F">
                    <a:lumMod val="50000"/>
                  </a:srgbClr>
                </a:solidFill>
                <a:effectLst/>
                <a:uLnTx/>
                <a:uFillTx/>
                <a:latin typeface="Arial Narrow" panose="020B0606020202030204" pitchFamily="34" charset="0"/>
                <a:ea typeface="+mn-ea"/>
                <a:cs typeface="+mn-cs"/>
              </a:rPr>
              <a:t>Fertilizant</a:t>
            </a:r>
            <a:r>
              <a:rPr kumimoji="0" lang="en-US" sz="1600" b="1" i="0" u="none" strike="noStrike" kern="1200" cap="none" spc="0" normalizeH="0" baseline="0" noProof="0" dirty="0">
                <a:ln>
                  <a:noFill/>
                </a:ln>
                <a:solidFill>
                  <a:srgbClr val="5F5F5F">
                    <a:lumMod val="50000"/>
                  </a:srgbClr>
                </a:solidFill>
                <a:effectLst/>
                <a:uLnTx/>
                <a:uFillTx/>
                <a:latin typeface="Arial Narrow" panose="020B0606020202030204" pitchFamily="34" charset="0"/>
                <a:ea typeface="+mn-ea"/>
                <a:cs typeface="+mn-cs"/>
              </a:rPr>
              <a:t>  cu </a:t>
            </a:r>
            <a:r>
              <a:rPr kumimoji="0" lang="en-US" sz="1600" b="1" i="0" u="none" strike="noStrike" kern="1200" cap="none" spc="0" normalizeH="0" baseline="0" noProof="0" dirty="0" err="1">
                <a:ln>
                  <a:noFill/>
                </a:ln>
                <a:solidFill>
                  <a:srgbClr val="5F5F5F">
                    <a:lumMod val="50000"/>
                  </a:srgbClr>
                </a:solidFill>
                <a:effectLst/>
                <a:uLnTx/>
                <a:uFillTx/>
                <a:latin typeface="Arial Narrow" panose="020B0606020202030204" pitchFamily="34" charset="0"/>
                <a:ea typeface="+mn-ea"/>
                <a:cs typeface="+mn-cs"/>
              </a:rPr>
              <a:t>fosfor</a:t>
            </a:r>
            <a:r>
              <a:rPr kumimoji="0" lang="en-US" sz="1600" b="1" i="0" u="none" strike="noStrike" kern="1200" cap="none" spc="0" normalizeH="0" baseline="0" noProof="0" dirty="0">
                <a:ln>
                  <a:noFill/>
                </a:ln>
                <a:solidFill>
                  <a:srgbClr val="5F5F5F">
                    <a:lumMod val="50000"/>
                  </a:srgbClr>
                </a:solidFill>
                <a:effectLst/>
                <a:uLnTx/>
                <a:uFillTx/>
                <a:latin typeface="Arial Narrow" panose="020B0606020202030204" pitchFamily="34" charset="0"/>
                <a:ea typeface="+mn-ea"/>
                <a:cs typeface="+mn-cs"/>
              </a:rPr>
              <a:t> - Struvite</a:t>
            </a:r>
            <a:endParaRPr kumimoji="0" lang="ro-RO" sz="1600" b="1" i="0" u="none" strike="noStrike" kern="1200" cap="none" spc="0" normalizeH="0" baseline="0" noProof="0" dirty="0">
              <a:ln>
                <a:noFill/>
              </a:ln>
              <a:solidFill>
                <a:srgbClr val="5F5F5F">
                  <a:lumMod val="50000"/>
                </a:srgbClr>
              </a:solidFill>
              <a:effectLst/>
              <a:uLnTx/>
              <a:uFillTx/>
              <a:latin typeface="Arial Narrow" panose="020B0606020202030204" pitchFamily="34" charset="0"/>
              <a:ea typeface="+mn-ea"/>
              <a:cs typeface="+mn-cs"/>
            </a:endParaRPr>
          </a:p>
        </p:txBody>
      </p:sp>
      <p:sp>
        <p:nvSpPr>
          <p:cNvPr id="5" name="CasetăText 4"/>
          <p:cNvSpPr txBox="1"/>
          <p:nvPr/>
        </p:nvSpPr>
        <p:spPr>
          <a:xfrm>
            <a:off x="402672" y="4936186"/>
            <a:ext cx="1350627" cy="584775"/>
          </a:xfrm>
          <a:prstGeom prst="rect">
            <a:avLst/>
          </a:prstGeom>
          <a:solidFill>
            <a:schemeClr val="bg1"/>
          </a:solidFill>
          <a:ln w="25400">
            <a:solidFill>
              <a:schemeClr val="tx1">
                <a:lumMod val="5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5F5F5F">
                    <a:lumMod val="50000"/>
                  </a:srgbClr>
                </a:solidFill>
                <a:effectLst/>
                <a:uLnTx/>
                <a:uFillTx/>
                <a:latin typeface="Arial Narrow" panose="020B0606020202030204" pitchFamily="34" charset="0"/>
                <a:ea typeface="+mn-ea"/>
                <a:cs typeface="+mn-cs"/>
              </a:rPr>
              <a:t>Tanc</a:t>
            </a:r>
            <a:r>
              <a:rPr kumimoji="0" lang="en-US" sz="1600" b="1" i="0" u="none" strike="noStrike" kern="1200" cap="none" spc="0" normalizeH="0" baseline="0" noProof="0" dirty="0">
                <a:ln>
                  <a:noFill/>
                </a:ln>
                <a:solidFill>
                  <a:srgbClr val="5F5F5F">
                    <a:lumMod val="50000"/>
                  </a:srgbClr>
                </a:solidFill>
                <a:effectLst/>
                <a:uLnTx/>
                <a:uFillTx/>
                <a:latin typeface="Arial Narrow" panose="020B0606020202030204" pitchFamily="34" charset="0"/>
                <a:ea typeface="+mn-ea"/>
                <a:cs typeface="+mn-cs"/>
              </a:rPr>
              <a:t> </a:t>
            </a:r>
            <a:r>
              <a:rPr kumimoji="0" lang="en-US" sz="1600" b="1" i="0" u="none" strike="noStrike" kern="1200" cap="none" spc="0" normalizeH="0" baseline="0" noProof="0" dirty="0" err="1">
                <a:ln>
                  <a:noFill/>
                </a:ln>
                <a:solidFill>
                  <a:srgbClr val="5F5F5F">
                    <a:lumMod val="50000"/>
                  </a:srgbClr>
                </a:solidFill>
                <a:effectLst/>
                <a:uLnTx/>
                <a:uFillTx/>
                <a:latin typeface="Arial Narrow" panose="020B0606020202030204" pitchFamily="34" charset="0"/>
                <a:ea typeface="+mn-ea"/>
                <a:cs typeface="+mn-cs"/>
              </a:rPr>
              <a:t>alimentare</a:t>
            </a:r>
            <a:endParaRPr kumimoji="0" lang="ro-RO" sz="1600" b="1" i="0" u="none" strike="noStrike" kern="1200" cap="none" spc="0" normalizeH="0" baseline="0" noProof="0" dirty="0">
              <a:ln>
                <a:noFill/>
              </a:ln>
              <a:solidFill>
                <a:srgbClr val="5F5F5F">
                  <a:lumMod val="50000"/>
                </a:srgbClr>
              </a:solidFill>
              <a:effectLst/>
              <a:uLnTx/>
              <a:uFillTx/>
              <a:latin typeface="Arial Narrow" panose="020B0606020202030204" pitchFamily="34" charset="0"/>
              <a:ea typeface="+mn-ea"/>
              <a:cs typeface="+mn-cs"/>
            </a:endParaRPr>
          </a:p>
        </p:txBody>
      </p:sp>
      <p:sp>
        <p:nvSpPr>
          <p:cNvPr id="6" name="CasetăText 5"/>
          <p:cNvSpPr txBox="1"/>
          <p:nvPr/>
        </p:nvSpPr>
        <p:spPr>
          <a:xfrm>
            <a:off x="6637088" y="5547133"/>
            <a:ext cx="883057" cy="584775"/>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F5F5F">
                    <a:lumMod val="50000"/>
                  </a:srgbClr>
                </a:solidFill>
                <a:effectLst/>
                <a:uLnTx/>
                <a:uFillTx/>
                <a:latin typeface="Arial Narrow" panose="020B0606020202030204" pitchFamily="34" charset="0"/>
                <a:ea typeface="+mn-ea"/>
                <a:cs typeface="+mn-cs"/>
              </a:rPr>
              <a:t>Digestat </a:t>
            </a:r>
            <a:r>
              <a:rPr kumimoji="0" lang="en-US" sz="1600" b="1" i="0" u="none" strike="noStrike" kern="1200" cap="none" spc="0" normalizeH="0" baseline="0" noProof="0" dirty="0" err="1">
                <a:ln>
                  <a:noFill/>
                </a:ln>
                <a:solidFill>
                  <a:srgbClr val="5F5F5F">
                    <a:lumMod val="50000"/>
                  </a:srgbClr>
                </a:solidFill>
                <a:effectLst/>
                <a:uLnTx/>
                <a:uFillTx/>
                <a:latin typeface="Arial Narrow" panose="020B0606020202030204" pitchFamily="34" charset="0"/>
                <a:ea typeface="+mn-ea"/>
                <a:cs typeface="+mn-cs"/>
              </a:rPr>
              <a:t>lichid</a:t>
            </a:r>
            <a:endParaRPr kumimoji="0" lang="ro-RO" sz="1600" b="1" i="0" u="none" strike="noStrike" kern="1200" cap="none" spc="0" normalizeH="0" baseline="0" noProof="0" dirty="0">
              <a:ln>
                <a:noFill/>
              </a:ln>
              <a:solidFill>
                <a:srgbClr val="5F5F5F">
                  <a:lumMod val="50000"/>
                </a:srgbClr>
              </a:solidFill>
              <a:effectLst/>
              <a:uLnTx/>
              <a:uFillTx/>
              <a:latin typeface="Arial Narrow" panose="020B0606020202030204" pitchFamily="34" charset="0"/>
              <a:ea typeface="+mn-ea"/>
              <a:cs typeface="+mn-cs"/>
            </a:endParaRPr>
          </a:p>
        </p:txBody>
      </p:sp>
      <p:sp>
        <p:nvSpPr>
          <p:cNvPr id="7" name="CasetăText 6"/>
          <p:cNvSpPr txBox="1"/>
          <p:nvPr/>
        </p:nvSpPr>
        <p:spPr>
          <a:xfrm>
            <a:off x="4714612" y="3182679"/>
            <a:ext cx="1291905"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5F5F5F">
                    <a:lumMod val="50000"/>
                  </a:srgbClr>
                </a:solidFill>
                <a:effectLst/>
                <a:uLnTx/>
                <a:uFillTx/>
                <a:latin typeface="Arial Narrow" panose="020B0606020202030204" pitchFamily="34" charset="0"/>
                <a:ea typeface="+mn-ea"/>
                <a:cs typeface="+mn-cs"/>
              </a:rPr>
              <a:t>Particule</a:t>
            </a:r>
            <a:r>
              <a:rPr kumimoji="0" lang="en-US" sz="1600" b="1" i="0" u="none" strike="noStrike" kern="1200" cap="none" spc="0" normalizeH="0" baseline="0" noProof="0" dirty="0">
                <a:ln>
                  <a:noFill/>
                </a:ln>
                <a:solidFill>
                  <a:srgbClr val="5F5F5F">
                    <a:lumMod val="50000"/>
                  </a:srgbClr>
                </a:solidFill>
                <a:effectLst/>
                <a:uLnTx/>
                <a:uFillTx/>
                <a:latin typeface="Arial Narrow" panose="020B0606020202030204" pitchFamily="34" charset="0"/>
                <a:ea typeface="+mn-ea"/>
                <a:cs typeface="+mn-cs"/>
              </a:rPr>
              <a:t> </a:t>
            </a:r>
            <a:r>
              <a:rPr kumimoji="0" lang="en-US" sz="1600" b="1" i="0" u="none" strike="noStrike" kern="1200" cap="none" spc="0" normalizeH="0" baseline="0" noProof="0" dirty="0" err="1">
                <a:ln>
                  <a:noFill/>
                </a:ln>
                <a:solidFill>
                  <a:srgbClr val="5F5F5F">
                    <a:lumMod val="50000"/>
                  </a:srgbClr>
                </a:solidFill>
                <a:effectLst/>
                <a:uLnTx/>
                <a:uFillTx/>
                <a:latin typeface="Arial Narrow" panose="020B0606020202030204" pitchFamily="34" charset="0"/>
                <a:ea typeface="+mn-ea"/>
                <a:cs typeface="+mn-cs"/>
              </a:rPr>
              <a:t>mici</a:t>
            </a:r>
            <a:endParaRPr kumimoji="0" lang="ro-RO" sz="1600" b="1" i="0" u="none" strike="noStrike" kern="1200" cap="none" spc="0" normalizeH="0" baseline="0" noProof="0" dirty="0">
              <a:ln>
                <a:noFill/>
              </a:ln>
              <a:solidFill>
                <a:srgbClr val="5F5F5F">
                  <a:lumMod val="50000"/>
                </a:srgbClr>
              </a:solidFill>
              <a:effectLst/>
              <a:uLnTx/>
              <a:uFillTx/>
              <a:latin typeface="Arial Narrow" panose="020B0606020202030204" pitchFamily="34" charset="0"/>
              <a:ea typeface="+mn-ea"/>
              <a:cs typeface="+mn-cs"/>
            </a:endParaRPr>
          </a:p>
        </p:txBody>
      </p:sp>
      <p:sp>
        <p:nvSpPr>
          <p:cNvPr id="9" name="CasetăText 8"/>
          <p:cNvSpPr txBox="1"/>
          <p:nvPr/>
        </p:nvSpPr>
        <p:spPr>
          <a:xfrm>
            <a:off x="4546833" y="4766909"/>
            <a:ext cx="1300294"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5F5F5F">
                    <a:lumMod val="50000"/>
                  </a:srgbClr>
                </a:solidFill>
                <a:effectLst/>
                <a:uLnTx/>
                <a:uFillTx/>
                <a:latin typeface="Arial Narrow" panose="020B0606020202030204" pitchFamily="34" charset="0"/>
                <a:ea typeface="+mn-ea"/>
                <a:cs typeface="+mn-cs"/>
              </a:rPr>
              <a:t>Particule</a:t>
            </a:r>
            <a:r>
              <a:rPr kumimoji="0" lang="en-US" sz="1600" b="1" i="0" u="none" strike="noStrike" kern="1200" cap="none" spc="0" normalizeH="0" baseline="0" noProof="0" dirty="0">
                <a:ln>
                  <a:noFill/>
                </a:ln>
                <a:solidFill>
                  <a:srgbClr val="5F5F5F">
                    <a:lumMod val="50000"/>
                  </a:srgbClr>
                </a:solidFill>
                <a:effectLst/>
                <a:uLnTx/>
                <a:uFillTx/>
                <a:latin typeface="Arial Narrow" panose="020B0606020202030204" pitchFamily="34" charset="0"/>
                <a:ea typeface="+mn-ea"/>
                <a:cs typeface="+mn-cs"/>
              </a:rPr>
              <a:t> </a:t>
            </a:r>
            <a:r>
              <a:rPr kumimoji="0" lang="en-US" sz="1600" b="1" i="0" u="none" strike="noStrike" kern="1200" cap="none" spc="0" normalizeH="0" baseline="0" noProof="0" dirty="0" err="1">
                <a:ln>
                  <a:noFill/>
                </a:ln>
                <a:solidFill>
                  <a:srgbClr val="5F5F5F">
                    <a:lumMod val="50000"/>
                  </a:srgbClr>
                </a:solidFill>
                <a:effectLst/>
                <a:uLnTx/>
                <a:uFillTx/>
                <a:latin typeface="Arial Narrow" panose="020B0606020202030204" pitchFamily="34" charset="0"/>
                <a:ea typeface="+mn-ea"/>
                <a:cs typeface="+mn-cs"/>
              </a:rPr>
              <a:t>mari</a:t>
            </a:r>
            <a:endParaRPr kumimoji="0" lang="ro-RO" sz="1600" b="1" i="0" u="none" strike="noStrike" kern="1200" cap="none" spc="0" normalizeH="0" baseline="0" noProof="0" dirty="0">
              <a:ln>
                <a:noFill/>
              </a:ln>
              <a:solidFill>
                <a:srgbClr val="5F5F5F">
                  <a:lumMod val="50000"/>
                </a:srgbClr>
              </a:solidFill>
              <a:effectLst/>
              <a:uLnTx/>
              <a:uFillTx/>
              <a:latin typeface="Arial Narrow" panose="020B0606020202030204" pitchFamily="34" charset="0"/>
              <a:ea typeface="+mn-ea"/>
              <a:cs typeface="+mn-cs"/>
            </a:endParaRPr>
          </a:p>
        </p:txBody>
      </p:sp>
      <p:sp>
        <p:nvSpPr>
          <p:cNvPr id="10" name="CasetăText 9"/>
          <p:cNvSpPr txBox="1"/>
          <p:nvPr/>
        </p:nvSpPr>
        <p:spPr>
          <a:xfrm>
            <a:off x="5480699" y="2933625"/>
            <a:ext cx="914400" cy="30777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5F5F5F">
                    <a:lumMod val="50000"/>
                  </a:srgbClr>
                </a:solidFill>
                <a:effectLst/>
                <a:uLnTx/>
                <a:uFillTx/>
                <a:latin typeface="Arial Narrow" panose="020B0606020202030204" pitchFamily="34" charset="0"/>
                <a:ea typeface="+mn-ea"/>
                <a:cs typeface="+mn-cs"/>
              </a:rPr>
              <a:t>Reciclare</a:t>
            </a:r>
            <a:endParaRPr kumimoji="0" lang="ro-RO" sz="1400" b="1" i="0" u="none" strike="noStrike" kern="1200" cap="none" spc="0" normalizeH="0" baseline="0" noProof="0" dirty="0">
              <a:ln>
                <a:noFill/>
              </a:ln>
              <a:solidFill>
                <a:srgbClr val="5F5F5F">
                  <a:lumMod val="50000"/>
                </a:srgbClr>
              </a:solidFill>
              <a:effectLst/>
              <a:uLnTx/>
              <a:uFillTx/>
              <a:latin typeface="Arial Narrow" panose="020B0606020202030204" pitchFamily="34" charset="0"/>
              <a:ea typeface="+mn-ea"/>
              <a:cs typeface="+mn-cs"/>
            </a:endParaRPr>
          </a:p>
        </p:txBody>
      </p:sp>
      <p:sp>
        <p:nvSpPr>
          <p:cNvPr id="4" name="Dreptunghi 3"/>
          <p:cNvSpPr/>
          <p:nvPr/>
        </p:nvSpPr>
        <p:spPr>
          <a:xfrm>
            <a:off x="7164196" y="2664850"/>
            <a:ext cx="1803634" cy="249299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srgbClr val="5F5F5F"/>
                </a:solidFill>
                <a:effectLst/>
                <a:uLnTx/>
                <a:uFillTx/>
                <a:latin typeface="Arial Narrow" panose="020B0606020202030204" pitchFamily="34" charset="0"/>
                <a:ea typeface="+mn-ea"/>
                <a:cs typeface="+mn-cs"/>
              </a:rPr>
              <a:t>Procedeele de precipitare a azotului amoniacal și a fosforului din digestatul lichid, sub formă de struvit, fosfat dublu de magneziu și amoniu hexahidrat, sunt, din punct de vedere economic, printre cele mai rentabile procedee de tratare a digestatului, și contribuie la reducerea exploatării unei resurse minerale epuizabile, roca fosfatică</a:t>
            </a:r>
          </a:p>
        </p:txBody>
      </p:sp>
    </p:spTree>
    <p:extLst>
      <p:ext uri="{BB962C8B-B14F-4D97-AF65-F5344CB8AC3E}">
        <p14:creationId xmlns:p14="http://schemas.microsoft.com/office/powerpoint/2010/main" val="2184836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a:t>Exemple de bune practici</a:t>
            </a:r>
          </a:p>
        </p:txBody>
      </p:sp>
      <p:sp>
        <p:nvSpPr>
          <p:cNvPr id="3" name="Substituent conținut 2"/>
          <p:cNvSpPr>
            <a:spLocks noGrp="1"/>
          </p:cNvSpPr>
          <p:nvPr>
            <p:ph idx="1"/>
          </p:nvPr>
        </p:nvSpPr>
        <p:spPr>
          <a:xfrm>
            <a:off x="1031845" y="1660482"/>
            <a:ext cx="7644089" cy="4488648"/>
          </a:xfrm>
        </p:spPr>
        <p:txBody>
          <a:bodyPr/>
          <a:lstStyle/>
          <a:p>
            <a:r>
              <a:rPr lang="ro-RO" sz="2400" dirty="0"/>
              <a:t>SC Rompack Srl Pașcani recuperează vinasa de la producerea drojdiei de panificație, o concentrează, și produce  un fertilizant certificat ECOCERT SA, în conformitate cu Regulamentele (EC) 834/2007, și, respectiv (EC) 889/2008.</a:t>
            </a:r>
          </a:p>
          <a:p>
            <a:r>
              <a:rPr lang="ro-RO" sz="2400" dirty="0"/>
              <a:t>SC </a:t>
            </a:r>
            <a:r>
              <a:rPr lang="ro-RO" sz="2400" dirty="0" err="1"/>
              <a:t>Clariant</a:t>
            </a:r>
            <a:r>
              <a:rPr lang="ro-RO" sz="2400" dirty="0"/>
              <a:t> Srl Romania recuperează reziduul de distilare de la fabrica sa de la Craiova, cu producerea unui fertilizant organo-mineral, în curs de omologare.</a:t>
            </a:r>
          </a:p>
          <a:p>
            <a:r>
              <a:rPr lang="ro-RO" sz="2400" dirty="0"/>
              <a:t>SC </a:t>
            </a:r>
            <a:r>
              <a:rPr lang="ro-RO" sz="2400" dirty="0" err="1"/>
              <a:t>Aaylex</a:t>
            </a:r>
            <a:r>
              <a:rPr lang="ro-RO" sz="2400" dirty="0"/>
              <a:t> Srl București recuperează fosforul și azotul din digestatul de biogaz , cu producerea de struvit.</a:t>
            </a:r>
          </a:p>
        </p:txBody>
      </p:sp>
    </p:spTree>
    <p:extLst>
      <p:ext uri="{BB962C8B-B14F-4D97-AF65-F5344CB8AC3E}">
        <p14:creationId xmlns:p14="http://schemas.microsoft.com/office/powerpoint/2010/main" val="34970448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2288796" y="666982"/>
            <a:ext cx="6553200" cy="1220003"/>
          </a:xfrm>
        </p:spPr>
        <p:txBody>
          <a:bodyPr/>
          <a:lstStyle/>
          <a:p>
            <a:r>
              <a:rPr lang="ro-RO" dirty="0"/>
              <a:t>Analiză potențial sector producere bioresurse</a:t>
            </a:r>
          </a:p>
        </p:txBody>
      </p:sp>
      <p:sp>
        <p:nvSpPr>
          <p:cNvPr id="3" name="Substituent conținut 2"/>
          <p:cNvSpPr>
            <a:spLocks noGrp="1"/>
          </p:cNvSpPr>
          <p:nvPr>
            <p:ph idx="1"/>
          </p:nvPr>
        </p:nvSpPr>
        <p:spPr>
          <a:xfrm>
            <a:off x="251670" y="1819874"/>
            <a:ext cx="8457821" cy="4262146"/>
          </a:xfrm>
        </p:spPr>
        <p:txBody>
          <a:bodyPr/>
          <a:lstStyle/>
          <a:p>
            <a:r>
              <a:rPr lang="ro-RO" sz="1800" dirty="0"/>
              <a:t>Analiza potențialului de producere bioresurse, așa cum a fost definit în scopul proiectului se va face la nivelul agenților economici care activează în domeniul producerii de bioresurse. Transpus în coduri CAEN, acestea fac parte din grupa 0 și sunt grupate sub denumirea de SECȚIUNEA A - AGRICULTURÃ, SILVICULTURĂ și PESCUIT.</a:t>
            </a:r>
          </a:p>
          <a:p>
            <a:r>
              <a:rPr lang="ro-RO" sz="1800" dirty="0"/>
              <a:t>Companiile identificate au fost astfel selectate conform codului CAEN principal, ulterior fiind grupate pe cele 3 mari categorii din denumirea secțiunii. În cadrul Agriculturii au fost grupate domeniile aferente producției agricole și animaliere, silvicultura este identificata în cadrul analizei că Silvicultură și exploatarea lemnului, iar în cadrul Pescuitului se </a:t>
            </a:r>
            <a:r>
              <a:rPr lang="ro-RO" sz="1800" dirty="0" err="1"/>
              <a:t>regasesc</a:t>
            </a:r>
            <a:r>
              <a:rPr lang="ro-RO" sz="1800" dirty="0"/>
              <a:t> activitățile aferente pescuitului și acvaculturii.</a:t>
            </a:r>
          </a:p>
          <a:p>
            <a:r>
              <a:rPr lang="ro-RO" sz="1800" dirty="0"/>
              <a:t>Suplimentar au fost analizate secțiunile aferente </a:t>
            </a:r>
            <a:r>
              <a:rPr lang="ro-RO" sz="1800" dirty="0" err="1"/>
              <a:t>prelucrarii</a:t>
            </a:r>
            <a:r>
              <a:rPr lang="ro-RO" sz="1800" dirty="0"/>
              <a:t> bioresurselor din cele 3 categorii, având că surse de </a:t>
            </a:r>
            <a:r>
              <a:rPr lang="ro-RO" sz="1800" dirty="0" err="1"/>
              <a:t>provenienta</a:t>
            </a:r>
            <a:r>
              <a:rPr lang="ro-RO" sz="1800" dirty="0"/>
              <a:t> Agricultură, Silvicultură și Pescuitul. Acestea au fost referite în analiză că și categorii suplimentare (S1, S2, și S3).</a:t>
            </a:r>
          </a:p>
          <a:p>
            <a:endParaRPr lang="ro-RO" sz="1800" dirty="0"/>
          </a:p>
        </p:txBody>
      </p:sp>
    </p:spTree>
    <p:extLst>
      <p:ext uri="{BB962C8B-B14F-4D97-AF65-F5344CB8AC3E}">
        <p14:creationId xmlns:p14="http://schemas.microsoft.com/office/powerpoint/2010/main" val="2306969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26" y="2843868"/>
            <a:ext cx="5299706" cy="3489820"/>
          </a:xfrm>
          <a:prstGeom prst="rect">
            <a:avLst/>
          </a:prstGeom>
          <a:noFill/>
        </p:spPr>
      </p:pic>
      <p:grpSp>
        <p:nvGrpSpPr>
          <p:cNvPr id="16" name="Group 10"/>
          <p:cNvGrpSpPr/>
          <p:nvPr/>
        </p:nvGrpSpPr>
        <p:grpSpPr>
          <a:xfrm>
            <a:off x="3281231" y="697886"/>
            <a:ext cx="5467350" cy="2005966"/>
            <a:chOff x="0" y="0"/>
            <a:chExt cx="9050694" cy="3172409"/>
          </a:xfrm>
        </p:grpSpPr>
        <p:sp>
          <p:nvSpPr>
            <p:cNvPr id="17" name="Rectangle 2"/>
            <p:cNvSpPr/>
            <p:nvPr/>
          </p:nvSpPr>
          <p:spPr>
            <a:xfrm>
              <a:off x="663315" y="634230"/>
              <a:ext cx="1952368" cy="2051222"/>
            </a:xfrm>
            <a:prstGeom prst="rect">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FFFFFF"/>
                  </a:solidFill>
                  <a:effectLst/>
                  <a:uLnTx/>
                  <a:uFillTx/>
                  <a:latin typeface="Calibri" panose="020F0502020204030204"/>
                  <a:ea typeface="Times New Roman" panose="02020603050405020304" pitchFamily="18" charset="0"/>
                  <a:cs typeface="Times New Roman" panose="02020603050405020304" pitchFamily="18" charset="0"/>
                </a:rPr>
                <a:t>Producție agricolă și animalieră </a:t>
              </a:r>
              <a:endParaRPr kumimoji="0" lang="ro-RO" sz="12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
          <p:nvSpPr>
            <p:cNvPr id="18" name="Rectangle 3"/>
            <p:cNvSpPr/>
            <p:nvPr/>
          </p:nvSpPr>
          <p:spPr>
            <a:xfrm>
              <a:off x="3443586" y="634230"/>
              <a:ext cx="1952368" cy="2051222"/>
            </a:xfrm>
            <a:prstGeom prst="rect">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FFFFFF"/>
                  </a:solidFill>
                  <a:effectLst/>
                  <a:uLnTx/>
                  <a:uFillTx/>
                  <a:latin typeface="Calibri" panose="020F0502020204030204"/>
                  <a:ea typeface="Times New Roman" panose="02020603050405020304" pitchFamily="18" charset="0"/>
                  <a:cs typeface="Times New Roman" panose="02020603050405020304" pitchFamily="18" charset="0"/>
                </a:rPr>
                <a:t>Silvicultură și exploatarea lemnului </a:t>
              </a:r>
              <a:endParaRPr kumimoji="0" lang="ro-RO" sz="12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
          <p:nvSpPr>
            <p:cNvPr id="19" name="Rectangle 4"/>
            <p:cNvSpPr/>
            <p:nvPr/>
          </p:nvSpPr>
          <p:spPr>
            <a:xfrm>
              <a:off x="6409208" y="634230"/>
              <a:ext cx="1952368" cy="2051222"/>
            </a:xfrm>
            <a:prstGeom prst="rect">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a:ln>
                    <a:noFill/>
                  </a:ln>
                  <a:solidFill>
                    <a:srgbClr val="FFFFFF"/>
                  </a:solidFill>
                  <a:effectLst/>
                  <a:uLnTx/>
                  <a:uFillTx/>
                  <a:latin typeface="Calibri" panose="020F0502020204030204"/>
                  <a:ea typeface="Times New Roman" panose="02020603050405020304" pitchFamily="18" charset="0"/>
                  <a:cs typeface="Times New Roman" panose="02020603050405020304" pitchFamily="18" charset="0"/>
                </a:rPr>
                <a:t>Pescuit și acvacultură</a:t>
              </a:r>
              <a:endParaRPr kumimoji="0" lang="ro-RO" sz="12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
          <p:nvSpPr>
            <p:cNvPr id="20" name="Rectangle 5"/>
            <p:cNvSpPr/>
            <p:nvPr/>
          </p:nvSpPr>
          <p:spPr>
            <a:xfrm>
              <a:off x="0" y="0"/>
              <a:ext cx="9050694" cy="3172409"/>
            </a:xfrm>
            <a:prstGeom prst="rect">
              <a:avLst/>
            </a:prstGeom>
            <a:solidFill>
              <a:srgbClr val="FFC000">
                <a:lumMod val="40000"/>
                <a:lumOff val="60000"/>
                <a:alpha val="16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Producere Bioresurse</a:t>
              </a:r>
              <a:endParaRPr kumimoji="0" lang="ro-RO" sz="12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ro-RO" sz="12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ro-RO" sz="12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ro-RO" sz="12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ro-RO" sz="12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ro-RO" sz="12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ro-RO" sz="12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ro-RO" sz="12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2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rPr>
                <a:t> </a:t>
              </a:r>
            </a:p>
          </p:txBody>
        </p:sp>
      </p:grpSp>
    </p:spTree>
    <p:extLst>
      <p:ext uri="{BB962C8B-B14F-4D97-AF65-F5344CB8AC3E}">
        <p14:creationId xmlns:p14="http://schemas.microsoft.com/office/powerpoint/2010/main" val="551615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u 3"/>
          <p:cNvSpPr>
            <a:spLocks noGrp="1"/>
          </p:cNvSpPr>
          <p:nvPr>
            <p:ph type="title"/>
          </p:nvPr>
        </p:nvSpPr>
        <p:spPr>
          <a:xfrm>
            <a:off x="4235914" y="549538"/>
            <a:ext cx="4057053" cy="649288"/>
          </a:xfrm>
        </p:spPr>
        <p:txBody>
          <a:bodyPr/>
          <a:lstStyle/>
          <a:p>
            <a:r>
              <a:rPr lang="ro-RO" sz="2000" dirty="0"/>
              <a:t>Cifra de afaceri a companiilor de producere de bioresurse </a:t>
            </a:r>
          </a:p>
        </p:txBody>
      </p:sp>
      <p:sp>
        <p:nvSpPr>
          <p:cNvPr id="5" name="Substituent conținut 4"/>
          <p:cNvSpPr>
            <a:spLocks noGrp="1"/>
          </p:cNvSpPr>
          <p:nvPr>
            <p:ph idx="1"/>
          </p:nvPr>
        </p:nvSpPr>
        <p:spPr>
          <a:xfrm>
            <a:off x="243974" y="4122772"/>
            <a:ext cx="8363132" cy="2013357"/>
          </a:xfrm>
        </p:spPr>
        <p:txBody>
          <a:bodyPr/>
          <a:lstStyle/>
          <a:p>
            <a:pPr marL="0" indent="0">
              <a:buNone/>
            </a:pPr>
            <a:r>
              <a:rPr lang="ro-RO" sz="1800" dirty="0"/>
              <a:t>Trendul care se observă este unul logaritmic, prin urmare extrapolarea pe un orizont de timp a evoluției cifrei de afaceri din domeniul producerii bioresurselor,  în condițiile </a:t>
            </a:r>
            <a:r>
              <a:rPr lang="ro-RO" sz="1800" dirty="0" err="1"/>
              <a:t>pastrarii</a:t>
            </a:r>
            <a:r>
              <a:rPr lang="ro-RO" sz="1800" dirty="0"/>
              <a:t> coordonatelor legislative, economice și tehnice indică o plafonare la un nivel de maxim 9 mld euro (conform datelor disponibile). Pentru accelerarea creșterii sunt necesare acțiuni la nivel macroeconomic care să </a:t>
            </a:r>
            <a:r>
              <a:rPr lang="ro-RO" sz="1800" dirty="0" err="1"/>
              <a:t>sustina</a:t>
            </a:r>
            <a:r>
              <a:rPr lang="ro-RO" sz="1800" dirty="0"/>
              <a:t> atât </a:t>
            </a:r>
            <a:r>
              <a:rPr lang="ro-RO" sz="1800" dirty="0" err="1"/>
              <a:t>inființarea</a:t>
            </a:r>
            <a:r>
              <a:rPr lang="ro-RO" sz="1800" dirty="0"/>
              <a:t> de noi start-up-uri în domeniu cât și creșterea intensiva, legata de îmbunătățirea metodelor de exploatare si creșterea productivității</a:t>
            </a:r>
          </a:p>
        </p:txBody>
      </p:sp>
      <p:pic>
        <p:nvPicPr>
          <p:cNvPr id="6" name="Imagine 5"/>
          <p:cNvPicPr>
            <a:picLocks noChangeAspect="1"/>
          </p:cNvPicPr>
          <p:nvPr/>
        </p:nvPicPr>
        <p:blipFill>
          <a:blip r:embed="rId2"/>
          <a:stretch>
            <a:fillRect/>
          </a:stretch>
        </p:blipFill>
        <p:spPr>
          <a:xfrm>
            <a:off x="101361" y="1208015"/>
            <a:ext cx="6163080" cy="2746177"/>
          </a:xfrm>
          <a:prstGeom prst="rect">
            <a:avLst/>
          </a:prstGeom>
        </p:spPr>
      </p:pic>
    </p:spTree>
    <p:extLst>
      <p:ext uri="{BB962C8B-B14F-4D97-AF65-F5344CB8AC3E}">
        <p14:creationId xmlns:p14="http://schemas.microsoft.com/office/powerpoint/2010/main" val="37725506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419449" y="1019320"/>
            <a:ext cx="8394162" cy="1111483"/>
          </a:xfrm>
        </p:spPr>
        <p:txBody>
          <a:bodyPr/>
          <a:lstStyle/>
          <a:p>
            <a:r>
              <a:rPr lang="ro-RO" dirty="0"/>
              <a:t>Tip de întreprinderi bioeconomie</a:t>
            </a:r>
          </a:p>
        </p:txBody>
      </p:sp>
      <p:graphicFrame>
        <p:nvGraphicFramePr>
          <p:cNvPr id="4" name="Tabel 3"/>
          <p:cNvGraphicFramePr>
            <a:graphicFrameLocks noGrp="1"/>
          </p:cNvGraphicFramePr>
          <p:nvPr>
            <p:extLst>
              <p:ext uri="{D42A27DB-BD31-4B8C-83A1-F6EECF244321}">
                <p14:modId xmlns:p14="http://schemas.microsoft.com/office/powerpoint/2010/main" val="177224425"/>
              </p:ext>
            </p:extLst>
          </p:nvPr>
        </p:nvGraphicFramePr>
        <p:xfrm>
          <a:off x="846695" y="2314662"/>
          <a:ext cx="3129436" cy="2172749"/>
        </p:xfrm>
        <a:graphic>
          <a:graphicData uri="http://schemas.openxmlformats.org/drawingml/2006/table">
            <a:tbl>
              <a:tblPr firstRow="1" firstCol="1" bandRow="1">
                <a:tableStyleId>{5C22544A-7EE6-4342-B048-85BDC9FD1C3A}</a:tableStyleId>
              </a:tblPr>
              <a:tblGrid>
                <a:gridCol w="1649506">
                  <a:extLst>
                    <a:ext uri="{9D8B030D-6E8A-4147-A177-3AD203B41FA5}">
                      <a16:colId xmlns:a16="http://schemas.microsoft.com/office/drawing/2014/main" val="455575465"/>
                    </a:ext>
                  </a:extLst>
                </a:gridCol>
                <a:gridCol w="739965">
                  <a:extLst>
                    <a:ext uri="{9D8B030D-6E8A-4147-A177-3AD203B41FA5}">
                      <a16:colId xmlns:a16="http://schemas.microsoft.com/office/drawing/2014/main" val="3457158836"/>
                    </a:ext>
                  </a:extLst>
                </a:gridCol>
                <a:gridCol w="739965">
                  <a:extLst>
                    <a:ext uri="{9D8B030D-6E8A-4147-A177-3AD203B41FA5}">
                      <a16:colId xmlns:a16="http://schemas.microsoft.com/office/drawing/2014/main" val="1178464200"/>
                    </a:ext>
                  </a:extLst>
                </a:gridCol>
              </a:tblGrid>
              <a:tr h="823031">
                <a:tc>
                  <a:txBody>
                    <a:bodyPr/>
                    <a:lstStyle/>
                    <a:p>
                      <a:pPr>
                        <a:lnSpc>
                          <a:spcPct val="107000"/>
                        </a:lnSpc>
                        <a:spcAft>
                          <a:spcPts val="0"/>
                        </a:spcAft>
                      </a:pPr>
                      <a:r>
                        <a:rPr lang="en-US" sz="1100">
                          <a:effectLst/>
                        </a:rPr>
                        <a:t>NR.ANGAJATI</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1100">
                          <a:effectLst/>
                        </a:rPr>
                        <a:t>Nr agenti economici</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1100">
                          <a:effectLst/>
                        </a:rPr>
                        <a:t>%</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19332436"/>
                  </a:ext>
                </a:extLst>
              </a:tr>
              <a:tr h="224953">
                <a:tc>
                  <a:txBody>
                    <a:bodyPr/>
                    <a:lstStyle/>
                    <a:p>
                      <a:pPr>
                        <a:lnSpc>
                          <a:spcPct val="107000"/>
                        </a:lnSpc>
                        <a:spcAft>
                          <a:spcPts val="0"/>
                        </a:spcAft>
                      </a:pPr>
                      <a:r>
                        <a:rPr lang="en-US" sz="1100">
                          <a:effectLst/>
                        </a:rPr>
                        <a:t>intre 0-9</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100">
                          <a:effectLst/>
                        </a:rPr>
                        <a:t>98</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100">
                          <a:effectLst/>
                        </a:rPr>
                        <a:t>1%</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75865480"/>
                  </a:ext>
                </a:extLst>
              </a:tr>
              <a:tr h="224953">
                <a:tc>
                  <a:txBody>
                    <a:bodyPr/>
                    <a:lstStyle/>
                    <a:p>
                      <a:pPr>
                        <a:lnSpc>
                          <a:spcPct val="107000"/>
                        </a:lnSpc>
                        <a:spcAft>
                          <a:spcPts val="0"/>
                        </a:spcAft>
                      </a:pPr>
                      <a:r>
                        <a:rPr lang="en-US" sz="1100">
                          <a:effectLst/>
                        </a:rPr>
                        <a:t>intre 10-49</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100">
                          <a:effectLst/>
                        </a:rPr>
                        <a:t>6.872</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100">
                          <a:effectLst/>
                        </a:rPr>
                        <a:t>75%</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08682255"/>
                  </a:ext>
                </a:extLst>
              </a:tr>
              <a:tr h="224953">
                <a:tc>
                  <a:txBody>
                    <a:bodyPr/>
                    <a:lstStyle/>
                    <a:p>
                      <a:pPr>
                        <a:lnSpc>
                          <a:spcPct val="107000"/>
                        </a:lnSpc>
                        <a:spcAft>
                          <a:spcPts val="0"/>
                        </a:spcAft>
                      </a:pPr>
                      <a:r>
                        <a:rPr lang="en-US" sz="1100">
                          <a:effectLst/>
                        </a:rPr>
                        <a:t>intre 50-249</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100">
                          <a:effectLst/>
                        </a:rPr>
                        <a:t>1.838</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100" dirty="0">
                          <a:effectLst/>
                        </a:rPr>
                        <a:t>20%</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54365699"/>
                  </a:ext>
                </a:extLst>
              </a:tr>
              <a:tr h="224953">
                <a:tc>
                  <a:txBody>
                    <a:bodyPr/>
                    <a:lstStyle/>
                    <a:p>
                      <a:pPr>
                        <a:lnSpc>
                          <a:spcPct val="107000"/>
                        </a:lnSpc>
                        <a:spcAft>
                          <a:spcPts val="0"/>
                        </a:spcAft>
                      </a:pPr>
                      <a:r>
                        <a:rPr lang="en-US" sz="1100">
                          <a:effectLst/>
                        </a:rPr>
                        <a:t>intre 250-500</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100">
                          <a:effectLst/>
                        </a:rPr>
                        <a:t>221</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100">
                          <a:effectLst/>
                        </a:rPr>
                        <a:t>2%</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11175492"/>
                  </a:ext>
                </a:extLst>
              </a:tr>
              <a:tr h="224953">
                <a:tc>
                  <a:txBody>
                    <a:bodyPr/>
                    <a:lstStyle/>
                    <a:p>
                      <a:pPr>
                        <a:lnSpc>
                          <a:spcPct val="107000"/>
                        </a:lnSpc>
                        <a:spcAft>
                          <a:spcPts val="0"/>
                        </a:spcAft>
                      </a:pPr>
                      <a:r>
                        <a:rPr lang="en-US" sz="1100">
                          <a:effectLst/>
                        </a:rPr>
                        <a:t>intre 500-1000</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100">
                          <a:effectLst/>
                        </a:rPr>
                        <a:t>103</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100">
                          <a:effectLst/>
                        </a:rPr>
                        <a:t>1%</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01340893"/>
                  </a:ext>
                </a:extLst>
              </a:tr>
              <a:tr h="224953">
                <a:tc>
                  <a:txBody>
                    <a:bodyPr/>
                    <a:lstStyle/>
                    <a:p>
                      <a:pPr>
                        <a:lnSpc>
                          <a:spcPct val="107000"/>
                        </a:lnSpc>
                        <a:spcAft>
                          <a:spcPts val="0"/>
                        </a:spcAft>
                      </a:pPr>
                      <a:r>
                        <a:rPr lang="en-US" sz="1100">
                          <a:effectLst/>
                        </a:rPr>
                        <a:t>&gt;1000</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100">
                          <a:effectLst/>
                        </a:rPr>
                        <a:t>58</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100" dirty="0">
                          <a:effectLst/>
                        </a:rPr>
                        <a:t>1%</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33604430"/>
                  </a:ext>
                </a:extLst>
              </a:tr>
            </a:tbl>
          </a:graphicData>
        </a:graphic>
      </p:graphicFrame>
      <p:graphicFrame>
        <p:nvGraphicFramePr>
          <p:cNvPr id="5" name="Tabel 4"/>
          <p:cNvGraphicFramePr>
            <a:graphicFrameLocks noGrp="1"/>
          </p:cNvGraphicFramePr>
          <p:nvPr>
            <p:extLst>
              <p:ext uri="{D42A27DB-BD31-4B8C-83A1-F6EECF244321}">
                <p14:modId xmlns:p14="http://schemas.microsoft.com/office/powerpoint/2010/main" val="603474177"/>
              </p:ext>
            </p:extLst>
          </p:nvPr>
        </p:nvGraphicFramePr>
        <p:xfrm>
          <a:off x="5838396" y="2314662"/>
          <a:ext cx="2578100" cy="2342515"/>
        </p:xfrm>
        <a:graphic>
          <a:graphicData uri="http://schemas.openxmlformats.org/drawingml/2006/table">
            <a:tbl>
              <a:tblPr firstRow="1" firstCol="1" bandRow="1">
                <a:tableStyleId>{5C22544A-7EE6-4342-B048-85BDC9FD1C3A}</a:tableStyleId>
              </a:tblPr>
              <a:tblGrid>
                <a:gridCol w="1358900">
                  <a:extLst>
                    <a:ext uri="{9D8B030D-6E8A-4147-A177-3AD203B41FA5}">
                      <a16:colId xmlns:a16="http://schemas.microsoft.com/office/drawing/2014/main" val="2450964530"/>
                    </a:ext>
                  </a:extLst>
                </a:gridCol>
                <a:gridCol w="609600">
                  <a:extLst>
                    <a:ext uri="{9D8B030D-6E8A-4147-A177-3AD203B41FA5}">
                      <a16:colId xmlns:a16="http://schemas.microsoft.com/office/drawing/2014/main" val="3051908599"/>
                    </a:ext>
                  </a:extLst>
                </a:gridCol>
                <a:gridCol w="609600">
                  <a:extLst>
                    <a:ext uri="{9D8B030D-6E8A-4147-A177-3AD203B41FA5}">
                      <a16:colId xmlns:a16="http://schemas.microsoft.com/office/drawing/2014/main" val="3538479133"/>
                    </a:ext>
                  </a:extLst>
                </a:gridCol>
              </a:tblGrid>
              <a:tr h="349758">
                <a:tc>
                  <a:txBody>
                    <a:bodyPr/>
                    <a:lstStyle/>
                    <a:p>
                      <a:pPr>
                        <a:lnSpc>
                          <a:spcPct val="107000"/>
                        </a:lnSpc>
                        <a:spcAft>
                          <a:spcPts val="0"/>
                        </a:spcAft>
                      </a:pPr>
                      <a:r>
                        <a:rPr lang="en-US" sz="1100">
                          <a:effectLst/>
                        </a:rPr>
                        <a:t>CIFRA AFACERI (lei)</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pPr>
                      <a:endParaRPr lang="ro-RO" sz="1100">
                        <a:effectLst/>
                        <a:latin typeface="Calibri" panose="020F0502020204030204" pitchFamily="34" charset="0"/>
                      </a:endParaRPr>
                    </a:p>
                  </a:txBody>
                  <a:tcPr marL="68580" marR="68580" marT="0" marB="0" anchor="b"/>
                </a:tc>
                <a:tc>
                  <a:txBody>
                    <a:bodyPr/>
                    <a:lstStyle/>
                    <a:p>
                      <a:pPr>
                        <a:lnSpc>
                          <a:spcPct val="107000"/>
                        </a:lnSpc>
                      </a:pPr>
                      <a:endParaRPr lang="ro-RO" sz="1100">
                        <a:effectLst/>
                        <a:latin typeface="Calibri" panose="020F0502020204030204" pitchFamily="34" charset="0"/>
                      </a:endParaRPr>
                    </a:p>
                  </a:txBody>
                  <a:tcPr marL="68580" marR="68580" marT="0" marB="0" anchor="b"/>
                </a:tc>
                <a:extLst>
                  <a:ext uri="{0D108BD9-81ED-4DB2-BD59-A6C34878D82A}">
                    <a16:rowId xmlns:a16="http://schemas.microsoft.com/office/drawing/2014/main" val="3389300574"/>
                  </a:ext>
                </a:extLst>
              </a:tr>
              <a:tr h="182880">
                <a:tc>
                  <a:txBody>
                    <a:bodyPr/>
                    <a:lstStyle/>
                    <a:p>
                      <a:pPr>
                        <a:lnSpc>
                          <a:spcPct val="107000"/>
                        </a:lnSpc>
                        <a:spcAft>
                          <a:spcPts val="0"/>
                        </a:spcAft>
                      </a:pPr>
                      <a:r>
                        <a:rPr lang="en-US" sz="1100">
                          <a:effectLst/>
                        </a:rPr>
                        <a:t>&lt;500.000</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100">
                          <a:effectLst/>
                        </a:rPr>
                        <a:t>74</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100">
                          <a:effectLst/>
                        </a:rPr>
                        <a:t>1%</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661570843"/>
                  </a:ext>
                </a:extLst>
              </a:tr>
              <a:tr h="182880">
                <a:tc>
                  <a:txBody>
                    <a:bodyPr/>
                    <a:lstStyle/>
                    <a:p>
                      <a:pPr>
                        <a:lnSpc>
                          <a:spcPct val="107000"/>
                        </a:lnSpc>
                        <a:spcAft>
                          <a:spcPts val="0"/>
                        </a:spcAft>
                      </a:pPr>
                      <a:r>
                        <a:rPr lang="en-US" sz="1100">
                          <a:effectLst/>
                        </a:rPr>
                        <a:t>500.000-1.000.000</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100">
                          <a:effectLst/>
                        </a:rPr>
                        <a:t>1.160</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100">
                          <a:effectLst/>
                        </a:rPr>
                        <a:t>13%</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606434868"/>
                  </a:ext>
                </a:extLst>
              </a:tr>
              <a:tr h="349758">
                <a:tc>
                  <a:txBody>
                    <a:bodyPr/>
                    <a:lstStyle/>
                    <a:p>
                      <a:pPr>
                        <a:lnSpc>
                          <a:spcPct val="107000"/>
                        </a:lnSpc>
                        <a:spcAft>
                          <a:spcPts val="0"/>
                        </a:spcAft>
                      </a:pPr>
                      <a:r>
                        <a:rPr lang="en-US" sz="1100">
                          <a:effectLst/>
                        </a:rPr>
                        <a:t>1.000.000-5.000.000</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100">
                          <a:effectLst/>
                        </a:rPr>
                        <a:t>4.410</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100">
                          <a:effectLst/>
                        </a:rPr>
                        <a:t>48%</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335584329"/>
                  </a:ext>
                </a:extLst>
              </a:tr>
              <a:tr h="349758">
                <a:tc>
                  <a:txBody>
                    <a:bodyPr/>
                    <a:lstStyle/>
                    <a:p>
                      <a:pPr>
                        <a:lnSpc>
                          <a:spcPct val="107000"/>
                        </a:lnSpc>
                        <a:spcAft>
                          <a:spcPts val="0"/>
                        </a:spcAft>
                      </a:pPr>
                      <a:r>
                        <a:rPr lang="en-US" sz="1100">
                          <a:effectLst/>
                        </a:rPr>
                        <a:t>5.000.000-10.000.000</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100">
                          <a:effectLst/>
                        </a:rPr>
                        <a:t>1.446</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100">
                          <a:effectLst/>
                        </a:rPr>
                        <a:t>16%</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376013828"/>
                  </a:ext>
                </a:extLst>
              </a:tr>
              <a:tr h="349758">
                <a:tc>
                  <a:txBody>
                    <a:bodyPr/>
                    <a:lstStyle/>
                    <a:p>
                      <a:pPr>
                        <a:lnSpc>
                          <a:spcPct val="107000"/>
                        </a:lnSpc>
                        <a:spcAft>
                          <a:spcPts val="0"/>
                        </a:spcAft>
                      </a:pPr>
                      <a:r>
                        <a:rPr lang="en-US" sz="1100">
                          <a:effectLst/>
                        </a:rPr>
                        <a:t>10.000.000-30.000.000</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100">
                          <a:effectLst/>
                        </a:rPr>
                        <a:t>1.232</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100">
                          <a:effectLst/>
                        </a:rPr>
                        <a:t>13%</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887975853"/>
                  </a:ext>
                </a:extLst>
              </a:tr>
              <a:tr h="349758">
                <a:tc>
                  <a:txBody>
                    <a:bodyPr/>
                    <a:lstStyle/>
                    <a:p>
                      <a:pPr>
                        <a:lnSpc>
                          <a:spcPct val="107000"/>
                        </a:lnSpc>
                        <a:spcAft>
                          <a:spcPts val="0"/>
                        </a:spcAft>
                      </a:pPr>
                      <a:r>
                        <a:rPr lang="en-US" sz="1100">
                          <a:effectLst/>
                        </a:rPr>
                        <a:t>30.000.000-50.000.000</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100">
                          <a:effectLst/>
                        </a:rPr>
                        <a:t>298</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100">
                          <a:effectLst/>
                        </a:rPr>
                        <a:t>3%</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472250543"/>
                  </a:ext>
                </a:extLst>
              </a:tr>
              <a:tr h="182880">
                <a:tc>
                  <a:txBody>
                    <a:bodyPr/>
                    <a:lstStyle/>
                    <a:p>
                      <a:pPr>
                        <a:lnSpc>
                          <a:spcPct val="107000"/>
                        </a:lnSpc>
                        <a:spcAft>
                          <a:spcPts val="0"/>
                        </a:spcAft>
                      </a:pPr>
                      <a:r>
                        <a:rPr lang="en-US" sz="1100">
                          <a:effectLst/>
                        </a:rPr>
                        <a:t>&gt;50.000.000</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100">
                          <a:effectLst/>
                        </a:rPr>
                        <a:t>581</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100" dirty="0">
                          <a:effectLst/>
                        </a:rPr>
                        <a:t>6%</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287262416"/>
                  </a:ext>
                </a:extLst>
              </a:tr>
            </a:tbl>
          </a:graphicData>
        </a:graphic>
      </p:graphicFrame>
    </p:spTree>
    <p:extLst>
      <p:ext uri="{BB962C8B-B14F-4D97-AF65-F5344CB8AC3E}">
        <p14:creationId xmlns:p14="http://schemas.microsoft.com/office/powerpoint/2010/main" val="34359143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2411413" y="692150"/>
            <a:ext cx="6553200" cy="1086316"/>
          </a:xfrm>
        </p:spPr>
        <p:txBody>
          <a:bodyPr/>
          <a:lstStyle/>
          <a:p>
            <a:r>
              <a:rPr lang="ro-RO" dirty="0"/>
              <a:t>Inclusiv întreprinderi participante PS.CCE</a:t>
            </a:r>
          </a:p>
        </p:txBody>
      </p:sp>
      <p:pic>
        <p:nvPicPr>
          <p:cNvPr id="3" name="Imagine 2"/>
          <p:cNvPicPr>
            <a:picLocks noChangeAspect="1"/>
          </p:cNvPicPr>
          <p:nvPr/>
        </p:nvPicPr>
        <p:blipFill>
          <a:blip r:embed="rId2"/>
          <a:stretch>
            <a:fillRect/>
          </a:stretch>
        </p:blipFill>
        <p:spPr>
          <a:xfrm>
            <a:off x="807011" y="2055304"/>
            <a:ext cx="7758000" cy="4211272"/>
          </a:xfrm>
          <a:prstGeom prst="rect">
            <a:avLst/>
          </a:prstGeom>
        </p:spPr>
      </p:pic>
    </p:spTree>
    <p:extLst>
      <p:ext uri="{BB962C8B-B14F-4D97-AF65-F5344CB8AC3E}">
        <p14:creationId xmlns:p14="http://schemas.microsoft.com/office/powerpoint/2010/main" val="870598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2"/>
          <p:cNvSpPr>
            <a:spLocks noGrp="1" noChangeArrowheads="1"/>
          </p:cNvSpPr>
          <p:nvPr>
            <p:ph type="title"/>
          </p:nvPr>
        </p:nvSpPr>
        <p:spPr>
          <a:xfrm>
            <a:off x="2143125" y="188913"/>
            <a:ext cx="6786563" cy="1152525"/>
          </a:xfrm>
        </p:spPr>
        <p:txBody>
          <a:bodyPr/>
          <a:lstStyle/>
          <a:p>
            <a:pPr eaLnBrk="1" hangingPunct="1"/>
            <a:r>
              <a:rPr lang="ro-RO" altLang="ro-RO" dirty="0">
                <a:solidFill>
                  <a:srgbClr val="008000"/>
                </a:solidFill>
                <a:latin typeface="Arial Narrow" pitchFamily="34" charset="0"/>
              </a:rPr>
              <a:t>Bio-economia în România</a:t>
            </a:r>
            <a:endParaRPr lang="en-US" altLang="ro-RO" dirty="0">
              <a:solidFill>
                <a:srgbClr val="008000"/>
              </a:solidFill>
              <a:latin typeface="Arial Narrow"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869301645"/>
              </p:ext>
            </p:extLst>
          </p:nvPr>
        </p:nvGraphicFramePr>
        <p:xfrm>
          <a:off x="2195736" y="1700804"/>
          <a:ext cx="5976664" cy="3860929"/>
        </p:xfrm>
        <a:graphic>
          <a:graphicData uri="http://schemas.openxmlformats.org/drawingml/2006/table">
            <a:tbl>
              <a:tblPr>
                <a:tableStyleId>{0505E3EF-67EA-436B-97B2-0124C06EBD24}</a:tableStyleId>
              </a:tblPr>
              <a:tblGrid>
                <a:gridCol w="2778936">
                  <a:extLst>
                    <a:ext uri="{9D8B030D-6E8A-4147-A177-3AD203B41FA5}">
                      <a16:colId xmlns:a16="http://schemas.microsoft.com/office/drawing/2014/main" val="20000"/>
                    </a:ext>
                  </a:extLst>
                </a:gridCol>
                <a:gridCol w="1476136">
                  <a:extLst>
                    <a:ext uri="{9D8B030D-6E8A-4147-A177-3AD203B41FA5}">
                      <a16:colId xmlns:a16="http://schemas.microsoft.com/office/drawing/2014/main" val="20001"/>
                    </a:ext>
                  </a:extLst>
                </a:gridCol>
                <a:gridCol w="1721592">
                  <a:extLst>
                    <a:ext uri="{9D8B030D-6E8A-4147-A177-3AD203B41FA5}">
                      <a16:colId xmlns:a16="http://schemas.microsoft.com/office/drawing/2014/main" val="20002"/>
                    </a:ext>
                  </a:extLst>
                </a:gridCol>
              </a:tblGrid>
              <a:tr h="760529">
                <a:tc>
                  <a:txBody>
                    <a:bodyPr/>
                    <a:lstStyle/>
                    <a:p>
                      <a:pPr algn="l" fontAlgn="b"/>
                      <a:endParaRPr lang="ro-RO" sz="1600" b="1"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l" fontAlgn="b"/>
                      <a:r>
                        <a:rPr lang="ro-RO" sz="1600" b="1" u="none" strike="noStrike" dirty="0">
                          <a:effectLst/>
                          <a:latin typeface="Arial Narrow" panose="020B0606020202030204" pitchFamily="34" charset="0"/>
                        </a:rPr>
                        <a:t>% PIB</a:t>
                      </a:r>
                      <a:endParaRPr lang="ro-RO" sz="1600" b="1"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ctr" fontAlgn="b"/>
                      <a:r>
                        <a:rPr lang="ro-RO" sz="1600" b="1" u="none" strike="noStrike" dirty="0">
                          <a:effectLst/>
                          <a:latin typeface="Arial Narrow" panose="020B0606020202030204" pitchFamily="34" charset="0"/>
                        </a:rPr>
                        <a:t>% populație</a:t>
                      </a:r>
                      <a:r>
                        <a:rPr lang="ro-RO" sz="1600" b="1" u="none" strike="noStrike" baseline="0" dirty="0">
                          <a:effectLst/>
                          <a:latin typeface="Arial Narrow" panose="020B0606020202030204" pitchFamily="34" charset="0"/>
                        </a:rPr>
                        <a:t> activă</a:t>
                      </a:r>
                      <a:endParaRPr lang="ro-RO" sz="1600" b="1" i="0" u="none" strike="noStrike" dirty="0">
                        <a:solidFill>
                          <a:srgbClr val="000000"/>
                        </a:solidFill>
                        <a:effectLst/>
                        <a:latin typeface="Arial Narrow" panose="020B0606020202030204" pitchFamily="34" charset="0"/>
                      </a:endParaRPr>
                    </a:p>
                  </a:txBody>
                  <a:tcPr marL="9525" marR="9525" marT="9525" marB="0" anchor="ctr"/>
                </a:tc>
                <a:extLst>
                  <a:ext uri="{0D108BD9-81ED-4DB2-BD59-A6C34878D82A}">
                    <a16:rowId xmlns:a16="http://schemas.microsoft.com/office/drawing/2014/main" val="10000"/>
                  </a:ext>
                </a:extLst>
              </a:tr>
              <a:tr h="387550">
                <a:tc>
                  <a:txBody>
                    <a:bodyPr/>
                    <a:lstStyle/>
                    <a:p>
                      <a:pPr algn="l" fontAlgn="b"/>
                      <a:r>
                        <a:rPr lang="ro-RO" sz="1600" b="1" u="none" strike="noStrike" dirty="0">
                          <a:effectLst/>
                          <a:latin typeface="Arial Narrow" panose="020B0606020202030204" pitchFamily="34" charset="0"/>
                        </a:rPr>
                        <a:t>Agricultură</a:t>
                      </a:r>
                      <a:endParaRPr lang="ro-RO" sz="1600" b="1"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r" fontAlgn="b"/>
                      <a:r>
                        <a:rPr lang="ro-RO" sz="1600" b="1" u="none" strike="noStrike" dirty="0">
                          <a:effectLst/>
                          <a:latin typeface="Arial Narrow" panose="020B0606020202030204" pitchFamily="34" charset="0"/>
                        </a:rPr>
                        <a:t>5,62%</a:t>
                      </a:r>
                      <a:endParaRPr lang="ro-RO" sz="1600" b="1"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r" fontAlgn="b"/>
                      <a:r>
                        <a:rPr lang="ro-RO" sz="1600" b="1" u="none" strike="noStrike" dirty="0">
                          <a:effectLst/>
                          <a:latin typeface="Arial Narrow" panose="020B0606020202030204" pitchFamily="34" charset="0"/>
                        </a:rPr>
                        <a:t>29,10%</a:t>
                      </a:r>
                      <a:endParaRPr lang="ro-RO" sz="1600" b="1" i="0" u="none" strike="noStrike" dirty="0">
                        <a:solidFill>
                          <a:srgbClr val="000000"/>
                        </a:solidFill>
                        <a:effectLst/>
                        <a:latin typeface="Arial Narrow" panose="020B0606020202030204" pitchFamily="34" charset="0"/>
                      </a:endParaRPr>
                    </a:p>
                  </a:txBody>
                  <a:tcPr marL="9525" marR="9525" marT="9525" marB="0" anchor="ctr"/>
                </a:tc>
                <a:extLst>
                  <a:ext uri="{0D108BD9-81ED-4DB2-BD59-A6C34878D82A}">
                    <a16:rowId xmlns:a16="http://schemas.microsoft.com/office/drawing/2014/main" val="10001"/>
                  </a:ext>
                </a:extLst>
              </a:tr>
              <a:tr h="387550">
                <a:tc>
                  <a:txBody>
                    <a:bodyPr/>
                    <a:lstStyle/>
                    <a:p>
                      <a:pPr algn="l" fontAlgn="b"/>
                      <a:r>
                        <a:rPr lang="ro-RO" sz="1600" b="1" u="none" strike="noStrike" dirty="0">
                          <a:effectLst/>
                          <a:latin typeface="Arial Narrow" panose="020B0606020202030204" pitchFamily="34" charset="0"/>
                        </a:rPr>
                        <a:t>Industrii</a:t>
                      </a:r>
                      <a:r>
                        <a:rPr lang="ro-RO" sz="1600" b="1" u="none" strike="noStrike" baseline="0" dirty="0">
                          <a:effectLst/>
                          <a:latin typeface="Arial Narrow" panose="020B0606020202030204" pitchFamily="34" charset="0"/>
                        </a:rPr>
                        <a:t> de valorificare bioresurse</a:t>
                      </a:r>
                      <a:endParaRPr lang="ro-RO" sz="1600" b="1" i="1" u="none" strike="noStrike" dirty="0">
                        <a:solidFill>
                          <a:srgbClr val="000000"/>
                        </a:solidFill>
                        <a:effectLst/>
                        <a:latin typeface="Arial Narrow" panose="020B0606020202030204" pitchFamily="34" charset="0"/>
                      </a:endParaRPr>
                    </a:p>
                  </a:txBody>
                  <a:tcPr marL="9525" marR="9525" marT="9525" marB="0" anchor="ctr"/>
                </a:tc>
                <a:tc>
                  <a:txBody>
                    <a:bodyPr/>
                    <a:lstStyle/>
                    <a:p>
                      <a:pPr algn="r" fontAlgn="b"/>
                      <a:r>
                        <a:rPr lang="ro-RO" sz="1600" b="1" u="none" strike="noStrike" dirty="0">
                          <a:effectLst/>
                          <a:latin typeface="Arial Narrow" panose="020B0606020202030204" pitchFamily="34" charset="0"/>
                        </a:rPr>
                        <a:t>7,91%</a:t>
                      </a:r>
                      <a:endParaRPr lang="ro-RO" sz="1600" b="1"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r" fontAlgn="b"/>
                      <a:r>
                        <a:rPr lang="ro-RO" sz="1600" b="1" u="none" strike="noStrike" dirty="0">
                          <a:effectLst/>
                          <a:latin typeface="Arial Narrow" panose="020B0606020202030204" pitchFamily="34" charset="0"/>
                        </a:rPr>
                        <a:t>3,23%</a:t>
                      </a:r>
                      <a:endParaRPr lang="ro-RO" sz="1600" b="1" i="0" u="none" strike="noStrike" dirty="0">
                        <a:solidFill>
                          <a:srgbClr val="000000"/>
                        </a:solidFill>
                        <a:effectLst/>
                        <a:latin typeface="Arial Narrow" panose="020B0606020202030204" pitchFamily="34" charset="0"/>
                      </a:endParaRPr>
                    </a:p>
                  </a:txBody>
                  <a:tcPr marL="9525" marR="9525" marT="9525" marB="0" anchor="ctr"/>
                </a:tc>
                <a:extLst>
                  <a:ext uri="{0D108BD9-81ED-4DB2-BD59-A6C34878D82A}">
                    <a16:rowId xmlns:a16="http://schemas.microsoft.com/office/drawing/2014/main" val="10002"/>
                  </a:ext>
                </a:extLst>
              </a:tr>
              <a:tr h="387550">
                <a:tc>
                  <a:txBody>
                    <a:bodyPr/>
                    <a:lstStyle/>
                    <a:p>
                      <a:pPr algn="r" fontAlgn="b"/>
                      <a:r>
                        <a:rPr lang="ro-RO" sz="1600" b="0" i="0" u="none" strike="noStrike" dirty="0">
                          <a:solidFill>
                            <a:schemeClr val="tx1"/>
                          </a:solidFill>
                          <a:effectLst/>
                          <a:latin typeface="Arial Narrow" panose="020B0606020202030204" pitchFamily="34" charset="0"/>
                        </a:rPr>
                        <a:t>Industria alimentară</a:t>
                      </a:r>
                    </a:p>
                  </a:txBody>
                  <a:tcPr marL="9525" marR="9525" marT="9525" marB="0" anchor="ctr"/>
                </a:tc>
                <a:tc>
                  <a:txBody>
                    <a:bodyPr/>
                    <a:lstStyle/>
                    <a:p>
                      <a:pPr algn="r" fontAlgn="b"/>
                      <a:r>
                        <a:rPr lang="ro-RO" sz="1600" b="1" u="none" strike="noStrike" dirty="0">
                          <a:solidFill>
                            <a:schemeClr val="tx1"/>
                          </a:solidFill>
                          <a:effectLst/>
                          <a:latin typeface="Arial Narrow" panose="020B0606020202030204" pitchFamily="34" charset="0"/>
                        </a:rPr>
                        <a:t>5,38%</a:t>
                      </a:r>
                      <a:endParaRPr lang="ro-RO" sz="1600" b="1" i="0" u="none" strike="noStrike" dirty="0">
                        <a:solidFill>
                          <a:schemeClr val="tx1"/>
                        </a:solidFill>
                        <a:effectLst/>
                        <a:latin typeface="Arial Narrow" panose="020B0606020202030204" pitchFamily="34" charset="0"/>
                      </a:endParaRPr>
                    </a:p>
                  </a:txBody>
                  <a:tcPr marL="9525" marR="9525" marT="9525" marB="0" anchor="ctr"/>
                </a:tc>
                <a:tc>
                  <a:txBody>
                    <a:bodyPr/>
                    <a:lstStyle/>
                    <a:p>
                      <a:pPr algn="r" fontAlgn="b"/>
                      <a:r>
                        <a:rPr lang="ro-RO" sz="1600" b="1" u="none" strike="noStrike" dirty="0">
                          <a:effectLst/>
                          <a:latin typeface="Arial Narrow" panose="020B0606020202030204" pitchFamily="34" charset="0"/>
                        </a:rPr>
                        <a:t>2,10%</a:t>
                      </a:r>
                      <a:endParaRPr lang="ro-RO" sz="1600" b="1" i="0" u="none" strike="noStrike" dirty="0">
                        <a:solidFill>
                          <a:srgbClr val="000000"/>
                        </a:solidFill>
                        <a:effectLst/>
                        <a:latin typeface="Arial Narrow" panose="020B0606020202030204" pitchFamily="34" charset="0"/>
                      </a:endParaRPr>
                    </a:p>
                  </a:txBody>
                  <a:tcPr marL="9525" marR="9525" marT="9525" marB="0" anchor="ctr"/>
                </a:tc>
                <a:extLst>
                  <a:ext uri="{0D108BD9-81ED-4DB2-BD59-A6C34878D82A}">
                    <a16:rowId xmlns:a16="http://schemas.microsoft.com/office/drawing/2014/main" val="10003"/>
                  </a:ext>
                </a:extLst>
              </a:tr>
              <a:tr h="387550">
                <a:tc>
                  <a:txBody>
                    <a:bodyPr/>
                    <a:lstStyle/>
                    <a:p>
                      <a:pPr algn="r" fontAlgn="b"/>
                      <a:r>
                        <a:rPr lang="ro-RO" sz="1600" b="0" i="0" u="none" strike="noStrike" dirty="0">
                          <a:solidFill>
                            <a:schemeClr val="tx1"/>
                          </a:solidFill>
                          <a:effectLst/>
                          <a:latin typeface="Arial Narrow" panose="020B0606020202030204" pitchFamily="34" charset="0"/>
                        </a:rPr>
                        <a:t>Celuloză și</a:t>
                      </a:r>
                      <a:r>
                        <a:rPr lang="ro-RO" sz="1600" b="0" i="0" u="none" strike="noStrike" baseline="0" dirty="0">
                          <a:solidFill>
                            <a:schemeClr val="tx1"/>
                          </a:solidFill>
                          <a:effectLst/>
                          <a:latin typeface="Arial Narrow" panose="020B0606020202030204" pitchFamily="34" charset="0"/>
                        </a:rPr>
                        <a:t> hârtie</a:t>
                      </a:r>
                      <a:endParaRPr lang="ro-RO" sz="1600" b="0" i="0" u="none" strike="noStrike" dirty="0">
                        <a:solidFill>
                          <a:schemeClr val="tx1"/>
                        </a:solidFill>
                        <a:effectLst/>
                        <a:latin typeface="Arial Narrow" panose="020B0606020202030204" pitchFamily="34" charset="0"/>
                      </a:endParaRPr>
                    </a:p>
                  </a:txBody>
                  <a:tcPr marL="9525" marR="9525" marT="9525" marB="0" anchor="ctr"/>
                </a:tc>
                <a:tc>
                  <a:txBody>
                    <a:bodyPr/>
                    <a:lstStyle/>
                    <a:p>
                      <a:pPr algn="r" fontAlgn="b"/>
                      <a:r>
                        <a:rPr lang="ro-RO" sz="1600" b="1" u="none" strike="noStrike" dirty="0">
                          <a:solidFill>
                            <a:schemeClr val="tx1"/>
                          </a:solidFill>
                          <a:effectLst/>
                          <a:latin typeface="Arial Narrow" panose="020B0606020202030204" pitchFamily="34" charset="0"/>
                        </a:rPr>
                        <a:t>1,67%</a:t>
                      </a:r>
                      <a:endParaRPr lang="ro-RO" sz="1600" b="1" i="0" u="none" strike="noStrike" dirty="0">
                        <a:solidFill>
                          <a:schemeClr val="tx1"/>
                        </a:solidFill>
                        <a:effectLst/>
                        <a:latin typeface="Arial Narrow" panose="020B0606020202030204" pitchFamily="34" charset="0"/>
                      </a:endParaRPr>
                    </a:p>
                  </a:txBody>
                  <a:tcPr marL="9525" marR="9525" marT="9525" marB="0" anchor="ctr"/>
                </a:tc>
                <a:tc>
                  <a:txBody>
                    <a:bodyPr/>
                    <a:lstStyle/>
                    <a:p>
                      <a:pPr algn="r" fontAlgn="b"/>
                      <a:r>
                        <a:rPr lang="ro-RO" sz="1600" b="1" u="none" strike="noStrike" dirty="0">
                          <a:effectLst/>
                          <a:latin typeface="Arial Narrow" panose="020B0606020202030204" pitchFamily="34" charset="0"/>
                        </a:rPr>
                        <a:t>0,82%</a:t>
                      </a:r>
                      <a:endParaRPr lang="ro-RO" sz="1600" b="1" i="0" u="none" strike="noStrike" dirty="0">
                        <a:solidFill>
                          <a:srgbClr val="000000"/>
                        </a:solidFill>
                        <a:effectLst/>
                        <a:latin typeface="Arial Narrow" panose="020B0606020202030204" pitchFamily="34" charset="0"/>
                      </a:endParaRPr>
                    </a:p>
                  </a:txBody>
                  <a:tcPr marL="9525" marR="9525" marT="9525" marB="0" anchor="ctr"/>
                </a:tc>
                <a:extLst>
                  <a:ext uri="{0D108BD9-81ED-4DB2-BD59-A6C34878D82A}">
                    <a16:rowId xmlns:a16="http://schemas.microsoft.com/office/drawing/2014/main" val="10004"/>
                  </a:ext>
                </a:extLst>
              </a:tr>
              <a:tr h="387550">
                <a:tc>
                  <a:txBody>
                    <a:bodyPr/>
                    <a:lstStyle/>
                    <a:p>
                      <a:pPr algn="r" fontAlgn="b"/>
                      <a:r>
                        <a:rPr lang="ro-RO" sz="1600" b="0" u="none" strike="noStrike" dirty="0">
                          <a:solidFill>
                            <a:schemeClr val="tx1"/>
                          </a:solidFill>
                          <a:effectLst/>
                          <a:latin typeface="Arial Narrow" panose="020B0606020202030204" pitchFamily="34" charset="0"/>
                        </a:rPr>
                        <a:t>Bio-energie</a:t>
                      </a:r>
                      <a:endParaRPr lang="ro-RO" sz="1600" b="0" i="0" u="none" strike="noStrike" dirty="0">
                        <a:solidFill>
                          <a:schemeClr val="tx1"/>
                        </a:solidFill>
                        <a:effectLst/>
                        <a:latin typeface="Arial Narrow" panose="020B0606020202030204" pitchFamily="34" charset="0"/>
                      </a:endParaRPr>
                    </a:p>
                  </a:txBody>
                  <a:tcPr marL="9525" marR="9525" marT="9525" marB="0" anchor="ctr"/>
                </a:tc>
                <a:tc>
                  <a:txBody>
                    <a:bodyPr/>
                    <a:lstStyle/>
                    <a:p>
                      <a:pPr algn="r" fontAlgn="b"/>
                      <a:r>
                        <a:rPr lang="ro-RO" sz="1600" b="1" u="none" strike="noStrike" dirty="0">
                          <a:solidFill>
                            <a:schemeClr val="tx1"/>
                          </a:solidFill>
                          <a:effectLst/>
                          <a:latin typeface="Arial Narrow" panose="020B0606020202030204" pitchFamily="34" charset="0"/>
                        </a:rPr>
                        <a:t>0,72%</a:t>
                      </a:r>
                      <a:endParaRPr lang="ro-RO" sz="1600" b="1" i="0" u="none" strike="noStrike" dirty="0">
                        <a:solidFill>
                          <a:schemeClr val="tx1"/>
                        </a:solidFill>
                        <a:effectLst/>
                        <a:latin typeface="Arial Narrow" panose="020B0606020202030204" pitchFamily="34" charset="0"/>
                      </a:endParaRPr>
                    </a:p>
                  </a:txBody>
                  <a:tcPr marL="9525" marR="9525" marT="9525" marB="0" anchor="ctr"/>
                </a:tc>
                <a:tc>
                  <a:txBody>
                    <a:bodyPr/>
                    <a:lstStyle/>
                    <a:p>
                      <a:pPr algn="r" fontAlgn="b"/>
                      <a:r>
                        <a:rPr lang="ro-RO" sz="1600" b="1" u="none" strike="noStrike" dirty="0">
                          <a:effectLst/>
                          <a:latin typeface="Arial Narrow" panose="020B0606020202030204" pitchFamily="34" charset="0"/>
                        </a:rPr>
                        <a:t>0,28%</a:t>
                      </a:r>
                      <a:endParaRPr lang="ro-RO" sz="1600" b="1" i="0" u="none" strike="noStrike" dirty="0">
                        <a:solidFill>
                          <a:srgbClr val="000000"/>
                        </a:solidFill>
                        <a:effectLst/>
                        <a:latin typeface="Arial Narrow" panose="020B0606020202030204" pitchFamily="34" charset="0"/>
                      </a:endParaRPr>
                    </a:p>
                  </a:txBody>
                  <a:tcPr marL="9525" marR="9525" marT="9525" marB="0" anchor="ctr"/>
                </a:tc>
                <a:extLst>
                  <a:ext uri="{0D108BD9-81ED-4DB2-BD59-A6C34878D82A}">
                    <a16:rowId xmlns:a16="http://schemas.microsoft.com/office/drawing/2014/main" val="10005"/>
                  </a:ext>
                </a:extLst>
              </a:tr>
              <a:tr h="387550">
                <a:tc>
                  <a:txBody>
                    <a:bodyPr/>
                    <a:lstStyle/>
                    <a:p>
                      <a:pPr algn="r" fontAlgn="b"/>
                      <a:r>
                        <a:rPr lang="ro-RO" sz="1600" b="0" i="0" u="none" strike="noStrike" dirty="0">
                          <a:solidFill>
                            <a:schemeClr val="tx1"/>
                          </a:solidFill>
                          <a:effectLst/>
                          <a:latin typeface="Arial Narrow" panose="020B0606020202030204" pitchFamily="34" charset="0"/>
                        </a:rPr>
                        <a:t>Chimie</a:t>
                      </a:r>
                      <a:r>
                        <a:rPr lang="ro-RO" sz="1600" b="0" i="0" u="none" strike="noStrike" baseline="0" dirty="0">
                          <a:solidFill>
                            <a:schemeClr val="tx1"/>
                          </a:solidFill>
                          <a:effectLst/>
                          <a:latin typeface="Arial Narrow" panose="020B0606020202030204" pitchFamily="34" charset="0"/>
                        </a:rPr>
                        <a:t> verde</a:t>
                      </a:r>
                      <a:endParaRPr lang="ro-RO" sz="1600" b="0" i="0" u="none" strike="noStrike" dirty="0">
                        <a:solidFill>
                          <a:schemeClr val="tx1"/>
                        </a:solidFill>
                        <a:effectLst/>
                        <a:latin typeface="Arial Narrow" panose="020B0606020202030204" pitchFamily="34" charset="0"/>
                      </a:endParaRPr>
                    </a:p>
                  </a:txBody>
                  <a:tcPr marL="9525" marR="9525" marT="9525" marB="0" anchor="ctr"/>
                </a:tc>
                <a:tc>
                  <a:txBody>
                    <a:bodyPr/>
                    <a:lstStyle/>
                    <a:p>
                      <a:pPr algn="r" fontAlgn="b"/>
                      <a:r>
                        <a:rPr lang="ro-RO" sz="1600" b="1" u="none" strike="noStrike" dirty="0">
                          <a:solidFill>
                            <a:schemeClr val="tx1"/>
                          </a:solidFill>
                          <a:effectLst/>
                          <a:latin typeface="Arial Narrow" panose="020B0606020202030204" pitchFamily="34" charset="0"/>
                        </a:rPr>
                        <a:t>0,14%</a:t>
                      </a:r>
                      <a:endParaRPr lang="ro-RO" sz="1600" b="1" i="0" u="none" strike="noStrike" dirty="0">
                        <a:solidFill>
                          <a:schemeClr val="tx1"/>
                        </a:solidFill>
                        <a:effectLst/>
                        <a:latin typeface="Arial Narrow" panose="020B0606020202030204" pitchFamily="34" charset="0"/>
                      </a:endParaRPr>
                    </a:p>
                  </a:txBody>
                  <a:tcPr marL="9525" marR="9525" marT="9525" marB="0" anchor="ctr"/>
                </a:tc>
                <a:tc>
                  <a:txBody>
                    <a:bodyPr/>
                    <a:lstStyle/>
                    <a:p>
                      <a:pPr algn="r" fontAlgn="b"/>
                      <a:r>
                        <a:rPr lang="ro-RO" sz="1600" b="1" u="none" strike="noStrike" dirty="0">
                          <a:effectLst/>
                          <a:latin typeface="Arial Narrow" panose="020B0606020202030204" pitchFamily="34" charset="0"/>
                        </a:rPr>
                        <a:t>0,03%</a:t>
                      </a:r>
                      <a:endParaRPr lang="ro-RO" sz="1600" b="1" i="0" u="none" strike="noStrike" dirty="0">
                        <a:solidFill>
                          <a:srgbClr val="000000"/>
                        </a:solidFill>
                        <a:effectLst/>
                        <a:latin typeface="Arial Narrow" panose="020B0606020202030204" pitchFamily="34" charset="0"/>
                      </a:endParaRPr>
                    </a:p>
                  </a:txBody>
                  <a:tcPr marL="9525" marR="9525" marT="9525" marB="0" anchor="ctr"/>
                </a:tc>
                <a:extLst>
                  <a:ext uri="{0D108BD9-81ED-4DB2-BD59-A6C34878D82A}">
                    <a16:rowId xmlns:a16="http://schemas.microsoft.com/office/drawing/2014/main" val="10006"/>
                  </a:ext>
                </a:extLst>
              </a:tr>
              <a:tr h="387550">
                <a:tc>
                  <a:txBody>
                    <a:bodyPr/>
                    <a:lstStyle/>
                    <a:p>
                      <a:pPr algn="l" fontAlgn="b"/>
                      <a:r>
                        <a:rPr lang="ro-RO" sz="1600" b="1" u="none" strike="noStrike" dirty="0">
                          <a:effectLst/>
                          <a:latin typeface="Arial Narrow" panose="020B0606020202030204" pitchFamily="34" charset="0"/>
                        </a:rPr>
                        <a:t>Bio-economie</a:t>
                      </a:r>
                      <a:r>
                        <a:rPr lang="ro-RO" sz="1600" b="1" u="none" strike="noStrike" baseline="0" dirty="0">
                          <a:effectLst/>
                          <a:latin typeface="Arial Narrow" panose="020B0606020202030204" pitchFamily="34" charset="0"/>
                        </a:rPr>
                        <a:t> farmaceutică</a:t>
                      </a:r>
                      <a:endParaRPr lang="ro-RO" sz="1600" b="1"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r" fontAlgn="b"/>
                      <a:r>
                        <a:rPr lang="ro-RO" sz="1600" b="1" u="none" strike="noStrike" dirty="0">
                          <a:effectLst/>
                          <a:latin typeface="Arial Narrow" panose="020B0606020202030204" pitchFamily="34" charset="0"/>
                        </a:rPr>
                        <a:t>0,12%</a:t>
                      </a:r>
                      <a:endParaRPr lang="ro-RO" sz="1600" b="1"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r" fontAlgn="b"/>
                      <a:r>
                        <a:rPr lang="ro-RO" sz="1600" b="1" u="none" strike="noStrike" dirty="0">
                          <a:effectLst/>
                          <a:latin typeface="Arial Narrow" panose="020B0606020202030204" pitchFamily="34" charset="0"/>
                        </a:rPr>
                        <a:t>0,02%</a:t>
                      </a:r>
                      <a:endParaRPr lang="ro-RO" sz="1600" b="1" i="0" u="none" strike="noStrike" dirty="0">
                        <a:solidFill>
                          <a:srgbClr val="000000"/>
                        </a:solidFill>
                        <a:effectLst/>
                        <a:latin typeface="Arial Narrow" panose="020B0606020202030204" pitchFamily="34" charset="0"/>
                      </a:endParaRPr>
                    </a:p>
                  </a:txBody>
                  <a:tcPr marL="9525" marR="9525" marT="9525" marB="0" anchor="ctr"/>
                </a:tc>
                <a:extLst>
                  <a:ext uri="{0D108BD9-81ED-4DB2-BD59-A6C34878D82A}">
                    <a16:rowId xmlns:a16="http://schemas.microsoft.com/office/drawing/2014/main" val="10007"/>
                  </a:ext>
                </a:extLst>
              </a:tr>
              <a:tr h="387550">
                <a:tc>
                  <a:txBody>
                    <a:bodyPr/>
                    <a:lstStyle/>
                    <a:p>
                      <a:pPr algn="r" fontAlgn="b"/>
                      <a:r>
                        <a:rPr lang="ro-RO" sz="1600" b="0" u="none" strike="noStrike" dirty="0">
                          <a:effectLst/>
                          <a:latin typeface="Arial Narrow" panose="020B0606020202030204" pitchFamily="34" charset="0"/>
                        </a:rPr>
                        <a:t>Bio-farmaceutice</a:t>
                      </a:r>
                      <a:endParaRPr lang="ro-RO" sz="1600" b="0"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r" fontAlgn="b"/>
                      <a:r>
                        <a:rPr lang="ro-RO" sz="1600" b="1" u="none" strike="noStrike" dirty="0">
                          <a:effectLst/>
                          <a:latin typeface="Arial Narrow" panose="020B0606020202030204" pitchFamily="34" charset="0"/>
                        </a:rPr>
                        <a:t>0,05%</a:t>
                      </a:r>
                      <a:endParaRPr lang="ro-RO" sz="1600" b="1"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r" fontAlgn="b"/>
                      <a:r>
                        <a:rPr lang="ro-RO" sz="1600" b="1" u="none" strike="noStrike" dirty="0">
                          <a:effectLst/>
                          <a:latin typeface="Arial Narrow" panose="020B0606020202030204" pitchFamily="34" charset="0"/>
                        </a:rPr>
                        <a:t>0,01%</a:t>
                      </a:r>
                      <a:endParaRPr lang="ro-RO" sz="1600" b="1" i="0" u="none" strike="noStrike" dirty="0">
                        <a:solidFill>
                          <a:srgbClr val="000000"/>
                        </a:solidFill>
                        <a:effectLst/>
                        <a:latin typeface="Arial Narrow" panose="020B0606020202030204" pitchFamily="34" charset="0"/>
                      </a:endParaRPr>
                    </a:p>
                  </a:txBody>
                  <a:tcPr marL="9525" marR="9525" marT="9525" marB="0"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7857053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err="1"/>
              <a:t>Intreprinderi</a:t>
            </a:r>
            <a:r>
              <a:rPr lang="ro-RO" dirty="0"/>
              <a:t> bioeconomie</a:t>
            </a:r>
          </a:p>
        </p:txBody>
      </p:sp>
      <p:pic>
        <p:nvPicPr>
          <p:cNvPr id="3" name="Picture 23"/>
          <p:cNvPicPr/>
          <p:nvPr/>
        </p:nvPicPr>
        <p:blipFill>
          <a:blip r:embed="rId2"/>
          <a:stretch>
            <a:fillRect/>
          </a:stretch>
        </p:blipFill>
        <p:spPr>
          <a:xfrm>
            <a:off x="721453" y="1518407"/>
            <a:ext cx="7692705" cy="4957894"/>
          </a:xfrm>
          <a:prstGeom prst="rect">
            <a:avLst/>
          </a:prstGeom>
        </p:spPr>
      </p:pic>
      <p:cxnSp>
        <p:nvCxnSpPr>
          <p:cNvPr id="7" name="Conector drept cu săgeată 6"/>
          <p:cNvCxnSpPr/>
          <p:nvPr/>
        </p:nvCxnSpPr>
        <p:spPr>
          <a:xfrm>
            <a:off x="171974" y="4899171"/>
            <a:ext cx="1098958" cy="79695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625457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a:t>Analiză firme</a:t>
            </a:r>
          </a:p>
        </p:txBody>
      </p:sp>
      <p:graphicFrame>
        <p:nvGraphicFramePr>
          <p:cNvPr id="3" name="Tabel 2"/>
          <p:cNvGraphicFramePr>
            <a:graphicFrameLocks noGrp="1"/>
          </p:cNvGraphicFramePr>
          <p:nvPr>
            <p:extLst>
              <p:ext uri="{D42A27DB-BD31-4B8C-83A1-F6EECF244321}">
                <p14:modId xmlns:p14="http://schemas.microsoft.com/office/powerpoint/2010/main" val="1721649568"/>
              </p:ext>
            </p:extLst>
          </p:nvPr>
        </p:nvGraphicFramePr>
        <p:xfrm>
          <a:off x="3339153" y="1408806"/>
          <a:ext cx="5625460" cy="4822837"/>
        </p:xfrm>
        <a:graphic>
          <a:graphicData uri="http://schemas.openxmlformats.org/drawingml/2006/table">
            <a:tbl>
              <a:tblPr firstRow="1" firstCol="1" lastRow="1" lastCol="1">
                <a:tableStyleId>{5C22544A-7EE6-4342-B048-85BDC9FD1C3A}</a:tableStyleId>
              </a:tblPr>
              <a:tblGrid>
                <a:gridCol w="1125092">
                  <a:extLst>
                    <a:ext uri="{9D8B030D-6E8A-4147-A177-3AD203B41FA5}">
                      <a16:colId xmlns:a16="http://schemas.microsoft.com/office/drawing/2014/main" val="675024907"/>
                    </a:ext>
                  </a:extLst>
                </a:gridCol>
                <a:gridCol w="1125092">
                  <a:extLst>
                    <a:ext uri="{9D8B030D-6E8A-4147-A177-3AD203B41FA5}">
                      <a16:colId xmlns:a16="http://schemas.microsoft.com/office/drawing/2014/main" val="3331307692"/>
                    </a:ext>
                  </a:extLst>
                </a:gridCol>
                <a:gridCol w="1125092">
                  <a:extLst>
                    <a:ext uri="{9D8B030D-6E8A-4147-A177-3AD203B41FA5}">
                      <a16:colId xmlns:a16="http://schemas.microsoft.com/office/drawing/2014/main" val="569543016"/>
                    </a:ext>
                  </a:extLst>
                </a:gridCol>
                <a:gridCol w="1125092">
                  <a:extLst>
                    <a:ext uri="{9D8B030D-6E8A-4147-A177-3AD203B41FA5}">
                      <a16:colId xmlns:a16="http://schemas.microsoft.com/office/drawing/2014/main" val="820386760"/>
                    </a:ext>
                  </a:extLst>
                </a:gridCol>
                <a:gridCol w="1125092">
                  <a:extLst>
                    <a:ext uri="{9D8B030D-6E8A-4147-A177-3AD203B41FA5}">
                      <a16:colId xmlns:a16="http://schemas.microsoft.com/office/drawing/2014/main" val="1760575890"/>
                    </a:ext>
                  </a:extLst>
                </a:gridCol>
              </a:tblGrid>
              <a:tr h="112159">
                <a:tc>
                  <a:txBody>
                    <a:bodyPr/>
                    <a:lstStyle/>
                    <a:p>
                      <a:pPr algn="ctr">
                        <a:spcBef>
                          <a:spcPts val="180"/>
                        </a:spcBef>
                        <a:spcAft>
                          <a:spcPts val="180"/>
                        </a:spcAft>
                      </a:pPr>
                      <a:r>
                        <a:rPr lang="en-US" sz="700">
                          <a:effectLst/>
                        </a:rPr>
                        <a:t>Judet</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nchor="b"/>
                </a:tc>
                <a:tc>
                  <a:txBody>
                    <a:bodyPr/>
                    <a:lstStyle/>
                    <a:p>
                      <a:pPr algn="ctr">
                        <a:spcBef>
                          <a:spcPts val="180"/>
                        </a:spcBef>
                        <a:spcAft>
                          <a:spcPts val="180"/>
                        </a:spcAft>
                      </a:pPr>
                      <a:r>
                        <a:rPr lang="en-US" sz="700">
                          <a:effectLst/>
                        </a:rPr>
                        <a:t>Nr. Firme</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nchor="b"/>
                </a:tc>
                <a:tc>
                  <a:txBody>
                    <a:bodyPr/>
                    <a:lstStyle/>
                    <a:p>
                      <a:pPr algn="ctr">
                        <a:spcBef>
                          <a:spcPts val="180"/>
                        </a:spcBef>
                        <a:spcAft>
                          <a:spcPts val="180"/>
                        </a:spcAft>
                      </a:pPr>
                      <a:r>
                        <a:rPr lang="en-US" sz="700">
                          <a:effectLst/>
                        </a:rPr>
                        <a:t>Total Angajati</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nchor="b"/>
                </a:tc>
                <a:tc>
                  <a:txBody>
                    <a:bodyPr/>
                    <a:lstStyle/>
                    <a:p>
                      <a:pPr algn="ctr">
                        <a:spcBef>
                          <a:spcPts val="180"/>
                        </a:spcBef>
                        <a:spcAft>
                          <a:spcPts val="180"/>
                        </a:spcAft>
                      </a:pPr>
                      <a:r>
                        <a:rPr lang="en-US" sz="700">
                          <a:effectLst/>
                        </a:rPr>
                        <a:t>Total Cifra Afaceri</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nchor="b"/>
                </a:tc>
                <a:tc>
                  <a:txBody>
                    <a:bodyPr/>
                    <a:lstStyle/>
                    <a:p>
                      <a:pPr algn="ctr">
                        <a:spcBef>
                          <a:spcPts val="180"/>
                        </a:spcBef>
                        <a:spcAft>
                          <a:spcPts val="180"/>
                        </a:spcAft>
                      </a:pPr>
                      <a:r>
                        <a:rPr lang="en-US" sz="700">
                          <a:effectLst/>
                        </a:rPr>
                        <a:t>Total Profit</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nchor="b"/>
                </a:tc>
                <a:extLst>
                  <a:ext uri="{0D108BD9-81ED-4DB2-BD59-A6C34878D82A}">
                    <a16:rowId xmlns:a16="http://schemas.microsoft.com/office/drawing/2014/main" val="3128818325"/>
                  </a:ext>
                </a:extLst>
              </a:tr>
              <a:tr h="112159">
                <a:tc>
                  <a:txBody>
                    <a:bodyPr/>
                    <a:lstStyle/>
                    <a:p>
                      <a:pPr algn="ctr">
                        <a:spcBef>
                          <a:spcPts val="180"/>
                        </a:spcBef>
                        <a:spcAft>
                          <a:spcPts val="180"/>
                        </a:spcAft>
                      </a:pPr>
                      <a:r>
                        <a:rPr lang="en-US" sz="700">
                          <a:effectLst/>
                        </a:rPr>
                        <a:t>Alba</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68</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3941</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1327</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88</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extLst>
                  <a:ext uri="{0D108BD9-81ED-4DB2-BD59-A6C34878D82A}">
                    <a16:rowId xmlns:a16="http://schemas.microsoft.com/office/drawing/2014/main" val="1211065507"/>
                  </a:ext>
                </a:extLst>
              </a:tr>
              <a:tr h="112159">
                <a:tc>
                  <a:txBody>
                    <a:bodyPr/>
                    <a:lstStyle/>
                    <a:p>
                      <a:pPr algn="ctr">
                        <a:spcBef>
                          <a:spcPts val="180"/>
                        </a:spcBef>
                        <a:spcAft>
                          <a:spcPts val="180"/>
                        </a:spcAft>
                      </a:pPr>
                      <a:r>
                        <a:rPr lang="en-US" sz="700">
                          <a:effectLst/>
                        </a:rPr>
                        <a:t>Arges</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97</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4630</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1206</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64</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extLst>
                  <a:ext uri="{0D108BD9-81ED-4DB2-BD59-A6C34878D82A}">
                    <a16:rowId xmlns:a16="http://schemas.microsoft.com/office/drawing/2014/main" val="3141146498"/>
                  </a:ext>
                </a:extLst>
              </a:tr>
              <a:tr h="112159">
                <a:tc>
                  <a:txBody>
                    <a:bodyPr/>
                    <a:lstStyle/>
                    <a:p>
                      <a:pPr algn="ctr">
                        <a:spcBef>
                          <a:spcPts val="180"/>
                        </a:spcBef>
                        <a:spcAft>
                          <a:spcPts val="180"/>
                        </a:spcAft>
                      </a:pPr>
                      <a:r>
                        <a:rPr lang="en-US" sz="700">
                          <a:effectLst/>
                        </a:rPr>
                        <a:t>Arad</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85</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3184</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677</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32</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extLst>
                  <a:ext uri="{0D108BD9-81ED-4DB2-BD59-A6C34878D82A}">
                    <a16:rowId xmlns:a16="http://schemas.microsoft.com/office/drawing/2014/main" val="2016405415"/>
                  </a:ext>
                </a:extLst>
              </a:tr>
              <a:tr h="112159">
                <a:tc>
                  <a:txBody>
                    <a:bodyPr/>
                    <a:lstStyle/>
                    <a:p>
                      <a:pPr algn="ctr">
                        <a:spcBef>
                          <a:spcPts val="180"/>
                        </a:spcBef>
                        <a:spcAft>
                          <a:spcPts val="180"/>
                        </a:spcAft>
                      </a:pPr>
                      <a:r>
                        <a:rPr lang="en-US" sz="700">
                          <a:effectLst/>
                        </a:rPr>
                        <a:t>Bucuresti</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306</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29421</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16875</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771</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extLst>
                  <a:ext uri="{0D108BD9-81ED-4DB2-BD59-A6C34878D82A}">
                    <a16:rowId xmlns:a16="http://schemas.microsoft.com/office/drawing/2014/main" val="1078152702"/>
                  </a:ext>
                </a:extLst>
              </a:tr>
              <a:tr h="112159">
                <a:tc>
                  <a:txBody>
                    <a:bodyPr/>
                    <a:lstStyle/>
                    <a:p>
                      <a:pPr algn="ctr">
                        <a:spcBef>
                          <a:spcPts val="180"/>
                        </a:spcBef>
                        <a:spcAft>
                          <a:spcPts val="180"/>
                        </a:spcAft>
                      </a:pPr>
                      <a:r>
                        <a:rPr lang="en-US" sz="700">
                          <a:effectLst/>
                        </a:rPr>
                        <a:t>Bacau</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65</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3232</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835</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30</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extLst>
                  <a:ext uri="{0D108BD9-81ED-4DB2-BD59-A6C34878D82A}">
                    <a16:rowId xmlns:a16="http://schemas.microsoft.com/office/drawing/2014/main" val="714221359"/>
                  </a:ext>
                </a:extLst>
              </a:tr>
              <a:tr h="112159">
                <a:tc>
                  <a:txBody>
                    <a:bodyPr/>
                    <a:lstStyle/>
                    <a:p>
                      <a:pPr algn="ctr">
                        <a:spcBef>
                          <a:spcPts val="180"/>
                        </a:spcBef>
                        <a:spcAft>
                          <a:spcPts val="180"/>
                        </a:spcAft>
                      </a:pPr>
                      <a:r>
                        <a:rPr lang="en-US" sz="700">
                          <a:effectLst/>
                        </a:rPr>
                        <a:t>Bihor</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121</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4459</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1408</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45</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extLst>
                  <a:ext uri="{0D108BD9-81ED-4DB2-BD59-A6C34878D82A}">
                    <a16:rowId xmlns:a16="http://schemas.microsoft.com/office/drawing/2014/main" val="4199898801"/>
                  </a:ext>
                </a:extLst>
              </a:tr>
              <a:tr h="112159">
                <a:tc>
                  <a:txBody>
                    <a:bodyPr/>
                    <a:lstStyle/>
                    <a:p>
                      <a:pPr algn="ctr">
                        <a:spcBef>
                          <a:spcPts val="180"/>
                        </a:spcBef>
                        <a:spcAft>
                          <a:spcPts val="180"/>
                        </a:spcAft>
                      </a:pPr>
                      <a:r>
                        <a:rPr lang="en-US" sz="700">
                          <a:effectLst/>
                        </a:rPr>
                        <a:t>Bistria Nasaud</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35</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2012</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436</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12</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extLst>
                  <a:ext uri="{0D108BD9-81ED-4DB2-BD59-A6C34878D82A}">
                    <a16:rowId xmlns:a16="http://schemas.microsoft.com/office/drawing/2014/main" val="3502243428"/>
                  </a:ext>
                </a:extLst>
              </a:tr>
              <a:tr h="112159">
                <a:tc>
                  <a:txBody>
                    <a:bodyPr/>
                    <a:lstStyle/>
                    <a:p>
                      <a:pPr algn="ctr">
                        <a:spcBef>
                          <a:spcPts val="180"/>
                        </a:spcBef>
                        <a:spcAft>
                          <a:spcPts val="180"/>
                        </a:spcAft>
                      </a:pPr>
                      <a:r>
                        <a:rPr lang="en-US" sz="700">
                          <a:effectLst/>
                        </a:rPr>
                        <a:t>Braila</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92</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3572</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917</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121</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extLst>
                  <a:ext uri="{0D108BD9-81ED-4DB2-BD59-A6C34878D82A}">
                    <a16:rowId xmlns:a16="http://schemas.microsoft.com/office/drawing/2014/main" val="1852647538"/>
                  </a:ext>
                </a:extLst>
              </a:tr>
              <a:tr h="112159">
                <a:tc>
                  <a:txBody>
                    <a:bodyPr/>
                    <a:lstStyle/>
                    <a:p>
                      <a:pPr algn="ctr">
                        <a:spcBef>
                          <a:spcPts val="180"/>
                        </a:spcBef>
                        <a:spcAft>
                          <a:spcPts val="180"/>
                        </a:spcAft>
                      </a:pPr>
                      <a:r>
                        <a:rPr lang="en-US" sz="700">
                          <a:effectLst/>
                        </a:rPr>
                        <a:t>Botosani</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60</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2117</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554</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14</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extLst>
                  <a:ext uri="{0D108BD9-81ED-4DB2-BD59-A6C34878D82A}">
                    <a16:rowId xmlns:a16="http://schemas.microsoft.com/office/drawing/2014/main" val="2915367857"/>
                  </a:ext>
                </a:extLst>
              </a:tr>
              <a:tr h="112159">
                <a:tc>
                  <a:txBody>
                    <a:bodyPr/>
                    <a:lstStyle/>
                    <a:p>
                      <a:pPr algn="ctr">
                        <a:spcBef>
                          <a:spcPts val="180"/>
                        </a:spcBef>
                        <a:spcAft>
                          <a:spcPts val="180"/>
                        </a:spcAft>
                      </a:pPr>
                      <a:r>
                        <a:rPr lang="en-US" sz="700">
                          <a:effectLst/>
                        </a:rPr>
                        <a:t>Brasov</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101</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6091</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2115</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87</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extLst>
                  <a:ext uri="{0D108BD9-81ED-4DB2-BD59-A6C34878D82A}">
                    <a16:rowId xmlns:a16="http://schemas.microsoft.com/office/drawing/2014/main" val="940627805"/>
                  </a:ext>
                </a:extLst>
              </a:tr>
              <a:tr h="112159">
                <a:tc>
                  <a:txBody>
                    <a:bodyPr/>
                    <a:lstStyle/>
                    <a:p>
                      <a:pPr algn="ctr">
                        <a:spcBef>
                          <a:spcPts val="180"/>
                        </a:spcBef>
                        <a:spcAft>
                          <a:spcPts val="180"/>
                        </a:spcAft>
                      </a:pPr>
                      <a:r>
                        <a:rPr lang="en-US" sz="700">
                          <a:effectLst/>
                        </a:rPr>
                        <a:t>Buzau</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95</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4175</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2789</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19</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extLst>
                  <a:ext uri="{0D108BD9-81ED-4DB2-BD59-A6C34878D82A}">
                    <a16:rowId xmlns:a16="http://schemas.microsoft.com/office/drawing/2014/main" val="4170886974"/>
                  </a:ext>
                </a:extLst>
              </a:tr>
              <a:tr h="112159">
                <a:tc>
                  <a:txBody>
                    <a:bodyPr/>
                    <a:lstStyle/>
                    <a:p>
                      <a:pPr algn="ctr">
                        <a:spcBef>
                          <a:spcPts val="180"/>
                        </a:spcBef>
                        <a:spcAft>
                          <a:spcPts val="180"/>
                        </a:spcAft>
                      </a:pPr>
                      <a:r>
                        <a:rPr lang="en-US" sz="700">
                          <a:effectLst/>
                        </a:rPr>
                        <a:t>Cluj</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119</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8357</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2855</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308</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extLst>
                  <a:ext uri="{0D108BD9-81ED-4DB2-BD59-A6C34878D82A}">
                    <a16:rowId xmlns:a16="http://schemas.microsoft.com/office/drawing/2014/main" val="1398722025"/>
                  </a:ext>
                </a:extLst>
              </a:tr>
              <a:tr h="112159">
                <a:tc>
                  <a:txBody>
                    <a:bodyPr/>
                    <a:lstStyle/>
                    <a:p>
                      <a:pPr algn="ctr">
                        <a:spcBef>
                          <a:spcPts val="180"/>
                        </a:spcBef>
                        <a:spcAft>
                          <a:spcPts val="180"/>
                        </a:spcAft>
                      </a:pPr>
                      <a:r>
                        <a:rPr lang="en-US" sz="700">
                          <a:effectLst/>
                        </a:rPr>
                        <a:t>Calarasi</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95</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4425</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1862</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74</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extLst>
                  <a:ext uri="{0D108BD9-81ED-4DB2-BD59-A6C34878D82A}">
                    <a16:rowId xmlns:a16="http://schemas.microsoft.com/office/drawing/2014/main" val="2674885229"/>
                  </a:ext>
                </a:extLst>
              </a:tr>
              <a:tr h="112159">
                <a:tc>
                  <a:txBody>
                    <a:bodyPr/>
                    <a:lstStyle/>
                    <a:p>
                      <a:pPr algn="ctr">
                        <a:spcBef>
                          <a:spcPts val="180"/>
                        </a:spcBef>
                        <a:spcAft>
                          <a:spcPts val="180"/>
                        </a:spcAft>
                      </a:pPr>
                      <a:r>
                        <a:rPr lang="en-US" sz="700">
                          <a:effectLst/>
                        </a:rPr>
                        <a:t>Caras Severin</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46</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1776</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566</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-3</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extLst>
                  <a:ext uri="{0D108BD9-81ED-4DB2-BD59-A6C34878D82A}">
                    <a16:rowId xmlns:a16="http://schemas.microsoft.com/office/drawing/2014/main" val="2313013059"/>
                  </a:ext>
                </a:extLst>
              </a:tr>
              <a:tr h="112159">
                <a:tc>
                  <a:txBody>
                    <a:bodyPr/>
                    <a:lstStyle/>
                    <a:p>
                      <a:pPr algn="ctr">
                        <a:spcBef>
                          <a:spcPts val="180"/>
                        </a:spcBef>
                        <a:spcAft>
                          <a:spcPts val="180"/>
                        </a:spcAft>
                      </a:pPr>
                      <a:r>
                        <a:rPr lang="en-US" sz="700">
                          <a:effectLst/>
                        </a:rPr>
                        <a:t>Constanta</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152</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4188</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1630</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117</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extLst>
                  <a:ext uri="{0D108BD9-81ED-4DB2-BD59-A6C34878D82A}">
                    <a16:rowId xmlns:a16="http://schemas.microsoft.com/office/drawing/2014/main" val="895845537"/>
                  </a:ext>
                </a:extLst>
              </a:tr>
              <a:tr h="112159">
                <a:tc>
                  <a:txBody>
                    <a:bodyPr/>
                    <a:lstStyle/>
                    <a:p>
                      <a:pPr algn="ctr">
                        <a:spcBef>
                          <a:spcPts val="180"/>
                        </a:spcBef>
                        <a:spcAft>
                          <a:spcPts val="180"/>
                        </a:spcAft>
                      </a:pPr>
                      <a:r>
                        <a:rPr lang="en-US" sz="700">
                          <a:effectLst/>
                        </a:rPr>
                        <a:t>Covasna</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41</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2090</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802</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26</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extLst>
                  <a:ext uri="{0D108BD9-81ED-4DB2-BD59-A6C34878D82A}">
                    <a16:rowId xmlns:a16="http://schemas.microsoft.com/office/drawing/2014/main" val="3351195805"/>
                  </a:ext>
                </a:extLst>
              </a:tr>
              <a:tr h="112159">
                <a:tc>
                  <a:txBody>
                    <a:bodyPr/>
                    <a:lstStyle/>
                    <a:p>
                      <a:pPr algn="ctr">
                        <a:spcBef>
                          <a:spcPts val="180"/>
                        </a:spcBef>
                        <a:spcAft>
                          <a:spcPts val="180"/>
                        </a:spcAft>
                      </a:pPr>
                      <a:r>
                        <a:rPr lang="en-US" sz="700">
                          <a:effectLst/>
                        </a:rPr>
                        <a:t>Dambovita</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35</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1337</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223</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9</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extLst>
                  <a:ext uri="{0D108BD9-81ED-4DB2-BD59-A6C34878D82A}">
                    <a16:rowId xmlns:a16="http://schemas.microsoft.com/office/drawing/2014/main" val="2680093225"/>
                  </a:ext>
                </a:extLst>
              </a:tr>
              <a:tr h="112159">
                <a:tc>
                  <a:txBody>
                    <a:bodyPr/>
                    <a:lstStyle/>
                    <a:p>
                      <a:pPr algn="ctr">
                        <a:spcBef>
                          <a:spcPts val="180"/>
                        </a:spcBef>
                        <a:spcAft>
                          <a:spcPts val="180"/>
                        </a:spcAft>
                      </a:pPr>
                      <a:r>
                        <a:rPr lang="en-US" sz="700">
                          <a:effectLst/>
                        </a:rPr>
                        <a:t>Dolj</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84</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2471</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603</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15</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extLst>
                  <a:ext uri="{0D108BD9-81ED-4DB2-BD59-A6C34878D82A}">
                    <a16:rowId xmlns:a16="http://schemas.microsoft.com/office/drawing/2014/main" val="3541042216"/>
                  </a:ext>
                </a:extLst>
              </a:tr>
              <a:tr h="112159">
                <a:tc>
                  <a:txBody>
                    <a:bodyPr/>
                    <a:lstStyle/>
                    <a:p>
                      <a:pPr algn="ctr">
                        <a:spcBef>
                          <a:spcPts val="180"/>
                        </a:spcBef>
                        <a:spcAft>
                          <a:spcPts val="180"/>
                        </a:spcAft>
                      </a:pPr>
                      <a:r>
                        <a:rPr lang="en-US" sz="700">
                          <a:effectLst/>
                        </a:rPr>
                        <a:t>Gorj</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38</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17668</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2845</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-952</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extLst>
                  <a:ext uri="{0D108BD9-81ED-4DB2-BD59-A6C34878D82A}">
                    <a16:rowId xmlns:a16="http://schemas.microsoft.com/office/drawing/2014/main" val="2339141707"/>
                  </a:ext>
                </a:extLst>
              </a:tr>
              <a:tr h="112159">
                <a:tc>
                  <a:txBody>
                    <a:bodyPr/>
                    <a:lstStyle/>
                    <a:p>
                      <a:pPr algn="ctr">
                        <a:spcBef>
                          <a:spcPts val="180"/>
                        </a:spcBef>
                        <a:spcAft>
                          <a:spcPts val="180"/>
                        </a:spcAft>
                      </a:pPr>
                      <a:r>
                        <a:rPr lang="en-US" sz="700">
                          <a:effectLst/>
                        </a:rPr>
                        <a:t>Galati</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75</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3500</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1273</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31</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extLst>
                  <a:ext uri="{0D108BD9-81ED-4DB2-BD59-A6C34878D82A}">
                    <a16:rowId xmlns:a16="http://schemas.microsoft.com/office/drawing/2014/main" val="578803091"/>
                  </a:ext>
                </a:extLst>
              </a:tr>
              <a:tr h="112159">
                <a:tc>
                  <a:txBody>
                    <a:bodyPr/>
                    <a:lstStyle/>
                    <a:p>
                      <a:pPr algn="ctr">
                        <a:spcBef>
                          <a:spcPts val="180"/>
                        </a:spcBef>
                        <a:spcAft>
                          <a:spcPts val="180"/>
                        </a:spcAft>
                      </a:pPr>
                      <a:r>
                        <a:rPr lang="en-US" sz="700">
                          <a:effectLst/>
                        </a:rPr>
                        <a:t>Giurgiu</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47</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1406</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397</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30</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extLst>
                  <a:ext uri="{0D108BD9-81ED-4DB2-BD59-A6C34878D82A}">
                    <a16:rowId xmlns:a16="http://schemas.microsoft.com/office/drawing/2014/main" val="1052025884"/>
                  </a:ext>
                </a:extLst>
              </a:tr>
              <a:tr h="112159">
                <a:tc>
                  <a:txBody>
                    <a:bodyPr/>
                    <a:lstStyle/>
                    <a:p>
                      <a:pPr algn="ctr">
                        <a:spcBef>
                          <a:spcPts val="180"/>
                        </a:spcBef>
                        <a:spcAft>
                          <a:spcPts val="180"/>
                        </a:spcAft>
                      </a:pPr>
                      <a:r>
                        <a:rPr lang="en-US" sz="700">
                          <a:effectLst/>
                        </a:rPr>
                        <a:t>Hunedoara</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51</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2028</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331</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29</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extLst>
                  <a:ext uri="{0D108BD9-81ED-4DB2-BD59-A6C34878D82A}">
                    <a16:rowId xmlns:a16="http://schemas.microsoft.com/office/drawing/2014/main" val="3555712392"/>
                  </a:ext>
                </a:extLst>
              </a:tr>
              <a:tr h="112159">
                <a:tc>
                  <a:txBody>
                    <a:bodyPr/>
                    <a:lstStyle/>
                    <a:p>
                      <a:pPr algn="ctr">
                        <a:spcBef>
                          <a:spcPts val="180"/>
                        </a:spcBef>
                        <a:spcAft>
                          <a:spcPts val="180"/>
                        </a:spcAft>
                      </a:pPr>
                      <a:r>
                        <a:rPr lang="en-US" sz="700">
                          <a:effectLst/>
                        </a:rPr>
                        <a:t>Harghita</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55</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4832</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1190</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87</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extLst>
                  <a:ext uri="{0D108BD9-81ED-4DB2-BD59-A6C34878D82A}">
                    <a16:rowId xmlns:a16="http://schemas.microsoft.com/office/drawing/2014/main" val="1148904593"/>
                  </a:ext>
                </a:extLst>
              </a:tr>
              <a:tr h="112159">
                <a:tc>
                  <a:txBody>
                    <a:bodyPr/>
                    <a:lstStyle/>
                    <a:p>
                      <a:pPr algn="ctr">
                        <a:spcBef>
                          <a:spcPts val="180"/>
                        </a:spcBef>
                        <a:spcAft>
                          <a:spcPts val="180"/>
                        </a:spcAft>
                      </a:pPr>
                      <a:r>
                        <a:rPr lang="en-US" sz="700">
                          <a:effectLst/>
                        </a:rPr>
                        <a:t>Ilfov</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103</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10007</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5098</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368</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extLst>
                  <a:ext uri="{0D108BD9-81ED-4DB2-BD59-A6C34878D82A}">
                    <a16:rowId xmlns:a16="http://schemas.microsoft.com/office/drawing/2014/main" val="3742451631"/>
                  </a:ext>
                </a:extLst>
              </a:tr>
              <a:tr h="112159">
                <a:tc>
                  <a:txBody>
                    <a:bodyPr/>
                    <a:lstStyle/>
                    <a:p>
                      <a:pPr algn="ctr">
                        <a:spcBef>
                          <a:spcPts val="180"/>
                        </a:spcBef>
                        <a:spcAft>
                          <a:spcPts val="180"/>
                        </a:spcAft>
                      </a:pPr>
                      <a:r>
                        <a:rPr lang="en-US" sz="700">
                          <a:effectLst/>
                        </a:rPr>
                        <a:t>Ialomita</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99</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3742</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2077</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137</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extLst>
                  <a:ext uri="{0D108BD9-81ED-4DB2-BD59-A6C34878D82A}">
                    <a16:rowId xmlns:a16="http://schemas.microsoft.com/office/drawing/2014/main" val="3900933011"/>
                  </a:ext>
                </a:extLst>
              </a:tr>
              <a:tr h="112159">
                <a:tc>
                  <a:txBody>
                    <a:bodyPr/>
                    <a:lstStyle/>
                    <a:p>
                      <a:pPr algn="ctr">
                        <a:spcBef>
                          <a:spcPts val="180"/>
                        </a:spcBef>
                        <a:spcAft>
                          <a:spcPts val="180"/>
                        </a:spcAft>
                      </a:pPr>
                      <a:r>
                        <a:rPr lang="en-US" sz="700">
                          <a:effectLst/>
                        </a:rPr>
                        <a:t>Iasi</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96</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5264</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1479</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186</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extLst>
                  <a:ext uri="{0D108BD9-81ED-4DB2-BD59-A6C34878D82A}">
                    <a16:rowId xmlns:a16="http://schemas.microsoft.com/office/drawing/2014/main" val="1453395226"/>
                  </a:ext>
                </a:extLst>
              </a:tr>
              <a:tr h="112159">
                <a:tc>
                  <a:txBody>
                    <a:bodyPr/>
                    <a:lstStyle/>
                    <a:p>
                      <a:pPr algn="ctr">
                        <a:spcBef>
                          <a:spcPts val="180"/>
                        </a:spcBef>
                        <a:spcAft>
                          <a:spcPts val="180"/>
                        </a:spcAft>
                      </a:pPr>
                      <a:r>
                        <a:rPr lang="en-US" sz="700">
                          <a:effectLst/>
                        </a:rPr>
                        <a:t>Mehedinti</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21</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505</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63</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6</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extLst>
                  <a:ext uri="{0D108BD9-81ED-4DB2-BD59-A6C34878D82A}">
                    <a16:rowId xmlns:a16="http://schemas.microsoft.com/office/drawing/2014/main" val="2455134529"/>
                  </a:ext>
                </a:extLst>
              </a:tr>
              <a:tr h="112159">
                <a:tc>
                  <a:txBody>
                    <a:bodyPr/>
                    <a:lstStyle/>
                    <a:p>
                      <a:pPr algn="ctr">
                        <a:spcBef>
                          <a:spcPts val="180"/>
                        </a:spcBef>
                        <a:spcAft>
                          <a:spcPts val="180"/>
                        </a:spcAft>
                      </a:pPr>
                      <a:r>
                        <a:rPr lang="en-US" sz="700">
                          <a:effectLst/>
                        </a:rPr>
                        <a:t>Maramures</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62</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3724</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508</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22</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extLst>
                  <a:ext uri="{0D108BD9-81ED-4DB2-BD59-A6C34878D82A}">
                    <a16:rowId xmlns:a16="http://schemas.microsoft.com/office/drawing/2014/main" val="4171296372"/>
                  </a:ext>
                </a:extLst>
              </a:tr>
              <a:tr h="112159">
                <a:tc>
                  <a:txBody>
                    <a:bodyPr/>
                    <a:lstStyle/>
                    <a:p>
                      <a:pPr algn="ctr">
                        <a:spcBef>
                          <a:spcPts val="180"/>
                        </a:spcBef>
                        <a:spcAft>
                          <a:spcPts val="180"/>
                        </a:spcAft>
                      </a:pPr>
                      <a:r>
                        <a:rPr lang="en-US" sz="700">
                          <a:effectLst/>
                        </a:rPr>
                        <a:t>Mures</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102</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6366</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1235</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69</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extLst>
                  <a:ext uri="{0D108BD9-81ED-4DB2-BD59-A6C34878D82A}">
                    <a16:rowId xmlns:a16="http://schemas.microsoft.com/office/drawing/2014/main" val="1517197716"/>
                  </a:ext>
                </a:extLst>
              </a:tr>
              <a:tr h="112159">
                <a:tc>
                  <a:txBody>
                    <a:bodyPr/>
                    <a:lstStyle/>
                    <a:p>
                      <a:pPr algn="ctr">
                        <a:spcBef>
                          <a:spcPts val="180"/>
                        </a:spcBef>
                        <a:spcAft>
                          <a:spcPts val="180"/>
                        </a:spcAft>
                      </a:pPr>
                      <a:r>
                        <a:rPr lang="en-US" sz="700">
                          <a:effectLst/>
                        </a:rPr>
                        <a:t>Neamt</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70</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2631</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408</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-4</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extLst>
                  <a:ext uri="{0D108BD9-81ED-4DB2-BD59-A6C34878D82A}">
                    <a16:rowId xmlns:a16="http://schemas.microsoft.com/office/drawing/2014/main" val="1287583018"/>
                  </a:ext>
                </a:extLst>
              </a:tr>
              <a:tr h="112159">
                <a:tc>
                  <a:txBody>
                    <a:bodyPr/>
                    <a:lstStyle/>
                    <a:p>
                      <a:pPr algn="ctr">
                        <a:spcBef>
                          <a:spcPts val="180"/>
                        </a:spcBef>
                        <a:spcAft>
                          <a:spcPts val="180"/>
                        </a:spcAft>
                      </a:pPr>
                      <a:r>
                        <a:rPr lang="en-US" sz="700">
                          <a:effectLst/>
                        </a:rPr>
                        <a:t>Olt</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65</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2462</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506</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20</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extLst>
                  <a:ext uri="{0D108BD9-81ED-4DB2-BD59-A6C34878D82A}">
                    <a16:rowId xmlns:a16="http://schemas.microsoft.com/office/drawing/2014/main" val="2116292808"/>
                  </a:ext>
                </a:extLst>
              </a:tr>
              <a:tr h="112159">
                <a:tc>
                  <a:txBody>
                    <a:bodyPr/>
                    <a:lstStyle/>
                    <a:p>
                      <a:pPr algn="ctr">
                        <a:spcBef>
                          <a:spcPts val="180"/>
                        </a:spcBef>
                        <a:spcAft>
                          <a:spcPts val="180"/>
                        </a:spcAft>
                      </a:pPr>
                      <a:r>
                        <a:rPr lang="en-US" sz="700">
                          <a:effectLst/>
                        </a:rPr>
                        <a:t>Prahova</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115</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9665</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2817</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190</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extLst>
                  <a:ext uri="{0D108BD9-81ED-4DB2-BD59-A6C34878D82A}">
                    <a16:rowId xmlns:a16="http://schemas.microsoft.com/office/drawing/2014/main" val="1856245566"/>
                  </a:ext>
                </a:extLst>
              </a:tr>
              <a:tr h="112159">
                <a:tc>
                  <a:txBody>
                    <a:bodyPr/>
                    <a:lstStyle/>
                    <a:p>
                      <a:pPr algn="ctr">
                        <a:spcBef>
                          <a:spcPts val="180"/>
                        </a:spcBef>
                        <a:spcAft>
                          <a:spcPts val="180"/>
                        </a:spcAft>
                      </a:pPr>
                      <a:r>
                        <a:rPr lang="en-US" sz="700">
                          <a:effectLst/>
                        </a:rPr>
                        <a:t>Sibiu</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75</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3830</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823</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7</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extLst>
                  <a:ext uri="{0D108BD9-81ED-4DB2-BD59-A6C34878D82A}">
                    <a16:rowId xmlns:a16="http://schemas.microsoft.com/office/drawing/2014/main" val="1330495132"/>
                  </a:ext>
                </a:extLst>
              </a:tr>
              <a:tr h="112159">
                <a:tc>
                  <a:txBody>
                    <a:bodyPr/>
                    <a:lstStyle/>
                    <a:p>
                      <a:pPr algn="ctr">
                        <a:spcBef>
                          <a:spcPts val="180"/>
                        </a:spcBef>
                        <a:spcAft>
                          <a:spcPts val="180"/>
                        </a:spcAft>
                      </a:pPr>
                      <a:r>
                        <a:rPr lang="en-US" sz="700">
                          <a:effectLst/>
                        </a:rPr>
                        <a:t>Salaj</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25</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594</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71</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1</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extLst>
                  <a:ext uri="{0D108BD9-81ED-4DB2-BD59-A6C34878D82A}">
                    <a16:rowId xmlns:a16="http://schemas.microsoft.com/office/drawing/2014/main" val="525859010"/>
                  </a:ext>
                </a:extLst>
              </a:tr>
              <a:tr h="112159">
                <a:tc>
                  <a:txBody>
                    <a:bodyPr/>
                    <a:lstStyle/>
                    <a:p>
                      <a:pPr algn="ctr">
                        <a:spcBef>
                          <a:spcPts val="180"/>
                        </a:spcBef>
                        <a:spcAft>
                          <a:spcPts val="180"/>
                        </a:spcAft>
                      </a:pPr>
                      <a:r>
                        <a:rPr lang="en-US" sz="700">
                          <a:effectLst/>
                        </a:rPr>
                        <a:t>Satu Mare</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60</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5070</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1833</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84</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extLst>
                  <a:ext uri="{0D108BD9-81ED-4DB2-BD59-A6C34878D82A}">
                    <a16:rowId xmlns:a16="http://schemas.microsoft.com/office/drawing/2014/main" val="633731249"/>
                  </a:ext>
                </a:extLst>
              </a:tr>
              <a:tr h="112159">
                <a:tc>
                  <a:txBody>
                    <a:bodyPr/>
                    <a:lstStyle/>
                    <a:p>
                      <a:pPr algn="ctr">
                        <a:spcBef>
                          <a:spcPts val="180"/>
                        </a:spcBef>
                        <a:spcAft>
                          <a:spcPts val="180"/>
                        </a:spcAft>
                      </a:pPr>
                      <a:r>
                        <a:rPr lang="en-US" sz="700">
                          <a:effectLst/>
                        </a:rPr>
                        <a:t>Suceava</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87</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4207</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1246</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32</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extLst>
                  <a:ext uri="{0D108BD9-81ED-4DB2-BD59-A6C34878D82A}">
                    <a16:rowId xmlns:a16="http://schemas.microsoft.com/office/drawing/2014/main" val="1468889398"/>
                  </a:ext>
                </a:extLst>
              </a:tr>
              <a:tr h="112159">
                <a:tc>
                  <a:txBody>
                    <a:bodyPr/>
                    <a:lstStyle/>
                    <a:p>
                      <a:pPr algn="ctr">
                        <a:spcBef>
                          <a:spcPts val="180"/>
                        </a:spcBef>
                        <a:spcAft>
                          <a:spcPts val="180"/>
                        </a:spcAft>
                      </a:pPr>
                      <a:r>
                        <a:rPr lang="en-US" sz="700">
                          <a:effectLst/>
                        </a:rPr>
                        <a:t>Tulcea</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68</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2463</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658</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50</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extLst>
                  <a:ext uri="{0D108BD9-81ED-4DB2-BD59-A6C34878D82A}">
                    <a16:rowId xmlns:a16="http://schemas.microsoft.com/office/drawing/2014/main" val="2276040546"/>
                  </a:ext>
                </a:extLst>
              </a:tr>
              <a:tr h="112159">
                <a:tc>
                  <a:txBody>
                    <a:bodyPr/>
                    <a:lstStyle/>
                    <a:p>
                      <a:pPr algn="ctr">
                        <a:spcBef>
                          <a:spcPts val="180"/>
                        </a:spcBef>
                        <a:spcAft>
                          <a:spcPts val="180"/>
                        </a:spcAft>
                      </a:pPr>
                      <a:r>
                        <a:rPr lang="en-US" sz="700">
                          <a:effectLst/>
                        </a:rPr>
                        <a:t>Timis</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151</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6671</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2743</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82</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extLst>
                  <a:ext uri="{0D108BD9-81ED-4DB2-BD59-A6C34878D82A}">
                    <a16:rowId xmlns:a16="http://schemas.microsoft.com/office/drawing/2014/main" val="2366991245"/>
                  </a:ext>
                </a:extLst>
              </a:tr>
              <a:tr h="112159">
                <a:tc>
                  <a:txBody>
                    <a:bodyPr/>
                    <a:lstStyle/>
                    <a:p>
                      <a:pPr algn="ctr">
                        <a:spcBef>
                          <a:spcPts val="180"/>
                        </a:spcBef>
                        <a:spcAft>
                          <a:spcPts val="180"/>
                        </a:spcAft>
                      </a:pPr>
                      <a:r>
                        <a:rPr lang="en-US" sz="700">
                          <a:effectLst/>
                        </a:rPr>
                        <a:t>Teleorman</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90</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3272</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770</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-8</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extLst>
                  <a:ext uri="{0D108BD9-81ED-4DB2-BD59-A6C34878D82A}">
                    <a16:rowId xmlns:a16="http://schemas.microsoft.com/office/drawing/2014/main" val="1151208240"/>
                  </a:ext>
                </a:extLst>
              </a:tr>
              <a:tr h="112159">
                <a:tc>
                  <a:txBody>
                    <a:bodyPr/>
                    <a:lstStyle/>
                    <a:p>
                      <a:pPr algn="ctr">
                        <a:spcBef>
                          <a:spcPts val="180"/>
                        </a:spcBef>
                        <a:spcAft>
                          <a:spcPts val="180"/>
                        </a:spcAft>
                      </a:pPr>
                      <a:r>
                        <a:rPr lang="en-US" sz="700">
                          <a:effectLst/>
                        </a:rPr>
                        <a:t>Valcea</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64</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5514</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1292</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40</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extLst>
                  <a:ext uri="{0D108BD9-81ED-4DB2-BD59-A6C34878D82A}">
                    <a16:rowId xmlns:a16="http://schemas.microsoft.com/office/drawing/2014/main" val="2525793284"/>
                  </a:ext>
                </a:extLst>
              </a:tr>
              <a:tr h="112159">
                <a:tc>
                  <a:txBody>
                    <a:bodyPr/>
                    <a:lstStyle/>
                    <a:p>
                      <a:pPr algn="ctr">
                        <a:spcBef>
                          <a:spcPts val="180"/>
                        </a:spcBef>
                        <a:spcAft>
                          <a:spcPts val="180"/>
                        </a:spcAft>
                      </a:pPr>
                      <a:r>
                        <a:rPr lang="en-US" sz="700">
                          <a:effectLst/>
                        </a:rPr>
                        <a:t>Vrancea</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47</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2114</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508</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18</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extLst>
                  <a:ext uri="{0D108BD9-81ED-4DB2-BD59-A6C34878D82A}">
                    <a16:rowId xmlns:a16="http://schemas.microsoft.com/office/drawing/2014/main" val="1150477074"/>
                  </a:ext>
                </a:extLst>
              </a:tr>
              <a:tr h="112159">
                <a:tc>
                  <a:txBody>
                    <a:bodyPr/>
                    <a:lstStyle/>
                    <a:p>
                      <a:pPr algn="ctr">
                        <a:spcBef>
                          <a:spcPts val="180"/>
                        </a:spcBef>
                        <a:spcAft>
                          <a:spcPts val="180"/>
                        </a:spcAft>
                      </a:pPr>
                      <a:r>
                        <a:rPr lang="en-US" sz="700">
                          <a:effectLst/>
                        </a:rPr>
                        <a:t>Vaslui</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53</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2525</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a:effectLst/>
                        </a:rPr>
                        <a:t>801</a:t>
                      </a:r>
                      <a:endParaRPr lang="ro-RO" sz="90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tc>
                  <a:txBody>
                    <a:bodyPr/>
                    <a:lstStyle/>
                    <a:p>
                      <a:pPr algn="ctr">
                        <a:spcBef>
                          <a:spcPts val="180"/>
                        </a:spcBef>
                        <a:spcAft>
                          <a:spcPts val="180"/>
                        </a:spcAft>
                      </a:pPr>
                      <a:r>
                        <a:rPr lang="en-US" sz="700" dirty="0">
                          <a:effectLst/>
                        </a:rPr>
                        <a:t>-117</a:t>
                      </a:r>
                      <a:endParaRPr lang="ro-RO" sz="900" dirty="0">
                        <a:effectLst/>
                        <a:latin typeface="Cambria" panose="02040503050406030204" pitchFamily="18" charset="0"/>
                        <a:ea typeface="Cambria" panose="02040503050406030204" pitchFamily="18" charset="0"/>
                        <a:cs typeface="Times New Roman" panose="02020603050405020304" pitchFamily="18" charset="0"/>
                      </a:endParaRPr>
                    </a:p>
                  </a:txBody>
                  <a:tcPr marL="50471" marR="50471" marT="0" marB="0"/>
                </a:tc>
                <a:extLst>
                  <a:ext uri="{0D108BD9-81ED-4DB2-BD59-A6C34878D82A}">
                    <a16:rowId xmlns:a16="http://schemas.microsoft.com/office/drawing/2014/main" val="677294871"/>
                  </a:ext>
                </a:extLst>
              </a:tr>
            </a:tbl>
          </a:graphicData>
        </a:graphic>
      </p:graphicFrame>
      <p:sp>
        <p:nvSpPr>
          <p:cNvPr id="4" name="Dreptunghi 3"/>
          <p:cNvSpPr/>
          <p:nvPr/>
        </p:nvSpPr>
        <p:spPr>
          <a:xfrm>
            <a:off x="92281" y="2551999"/>
            <a:ext cx="3154260" cy="1477328"/>
          </a:xfrm>
          <a:prstGeom prst="rect">
            <a:avLst/>
          </a:prstGeom>
        </p:spPr>
        <p:txBody>
          <a:bodyPr wrap="square">
            <a:spAutoFit/>
          </a:bodyPr>
          <a:lstStyle/>
          <a:p>
            <a:r>
              <a:rPr lang="en-US" dirty="0" err="1">
                <a:latin typeface="Arial Narrow" panose="020B0606020202030204" pitchFamily="34" charset="0"/>
                <a:ea typeface="Cambria" panose="02040503050406030204" pitchFamily="18" charset="0"/>
                <a:cs typeface="Times New Roman" panose="02020603050405020304" pitchFamily="18" charset="0"/>
              </a:rPr>
              <a:t>Numarul</a:t>
            </a:r>
            <a:r>
              <a:rPr lang="en-US" dirty="0">
                <a:latin typeface="Arial Narrow" panose="020B0606020202030204" pitchFamily="34" charset="0"/>
                <a:ea typeface="Cambria" panose="02040503050406030204" pitchFamily="18" charset="0"/>
                <a:cs typeface="Times New Roman" panose="02020603050405020304" pitchFamily="18" charset="0"/>
              </a:rPr>
              <a:t> de </a:t>
            </a:r>
            <a:r>
              <a:rPr lang="en-US" dirty="0" err="1">
                <a:latin typeface="Arial Narrow" panose="020B0606020202030204" pitchFamily="34" charset="0"/>
                <a:ea typeface="Cambria" panose="02040503050406030204" pitchFamily="18" charset="0"/>
                <a:cs typeface="Times New Roman" panose="02020603050405020304" pitchFamily="18" charset="0"/>
              </a:rPr>
              <a:t>firme</a:t>
            </a:r>
            <a:r>
              <a:rPr lang="en-US" dirty="0">
                <a:latin typeface="Arial Narrow" panose="020B0606020202030204" pitchFamily="34" charset="0"/>
                <a:ea typeface="Cambria" panose="02040503050406030204" pitchFamily="18" charset="0"/>
                <a:cs typeface="Times New Roman" panose="02020603050405020304" pitchFamily="18" charset="0"/>
              </a:rPr>
              <a:t>, </a:t>
            </a:r>
            <a:r>
              <a:rPr lang="en-US" dirty="0" err="1">
                <a:latin typeface="Arial Narrow" panose="020B0606020202030204" pitchFamily="34" charset="0"/>
                <a:ea typeface="Cambria" panose="02040503050406030204" pitchFamily="18" charset="0"/>
                <a:cs typeface="Times New Roman" panose="02020603050405020304" pitchFamily="18" charset="0"/>
              </a:rPr>
              <a:t>angajati</a:t>
            </a:r>
            <a:r>
              <a:rPr lang="en-US" dirty="0">
                <a:latin typeface="Arial Narrow" panose="020B0606020202030204" pitchFamily="34" charset="0"/>
                <a:ea typeface="Cambria" panose="02040503050406030204" pitchFamily="18" charset="0"/>
                <a:cs typeface="Times New Roman" panose="02020603050405020304" pitchFamily="18" charset="0"/>
              </a:rPr>
              <a:t>, </a:t>
            </a:r>
            <a:r>
              <a:rPr lang="en-US" dirty="0" err="1">
                <a:latin typeface="Arial Narrow" panose="020B0606020202030204" pitchFamily="34" charset="0"/>
                <a:ea typeface="Cambria" panose="02040503050406030204" pitchFamily="18" charset="0"/>
                <a:cs typeface="Times New Roman" panose="02020603050405020304" pitchFamily="18" charset="0"/>
              </a:rPr>
              <a:t>cifra</a:t>
            </a:r>
            <a:r>
              <a:rPr lang="en-US" dirty="0">
                <a:latin typeface="Arial Narrow" panose="020B0606020202030204" pitchFamily="34" charset="0"/>
                <a:ea typeface="Cambria" panose="02040503050406030204" pitchFamily="18" charset="0"/>
                <a:cs typeface="Times New Roman" panose="02020603050405020304" pitchFamily="18" charset="0"/>
              </a:rPr>
              <a:t> de </a:t>
            </a:r>
            <a:r>
              <a:rPr lang="en-US" dirty="0" err="1">
                <a:latin typeface="Arial Narrow" panose="020B0606020202030204" pitchFamily="34" charset="0"/>
                <a:ea typeface="Cambria" panose="02040503050406030204" pitchFamily="18" charset="0"/>
                <a:cs typeface="Times New Roman" panose="02020603050405020304" pitchFamily="18" charset="0"/>
              </a:rPr>
              <a:t>afaceri</a:t>
            </a:r>
            <a:r>
              <a:rPr lang="en-US" dirty="0">
                <a:latin typeface="Arial Narrow" panose="020B0606020202030204" pitchFamily="34" charset="0"/>
                <a:ea typeface="Cambria" panose="02040503050406030204" pitchFamily="18" charset="0"/>
                <a:cs typeface="Times New Roman" panose="02020603050405020304" pitchFamily="18" charset="0"/>
              </a:rPr>
              <a:t> (mil. RON) si </a:t>
            </a:r>
            <a:r>
              <a:rPr lang="en-US" dirty="0" err="1">
                <a:latin typeface="Arial Narrow" panose="020B0606020202030204" pitchFamily="34" charset="0"/>
                <a:ea typeface="Cambria" panose="02040503050406030204" pitchFamily="18" charset="0"/>
                <a:cs typeface="Times New Roman" panose="02020603050405020304" pitchFamily="18" charset="0"/>
              </a:rPr>
              <a:t>profitul</a:t>
            </a:r>
            <a:r>
              <a:rPr lang="en-US" dirty="0">
                <a:latin typeface="Arial Narrow" panose="020B0606020202030204" pitchFamily="34" charset="0"/>
                <a:ea typeface="Cambria" panose="02040503050406030204" pitchFamily="18" charset="0"/>
                <a:cs typeface="Times New Roman" panose="02020603050405020304" pitchFamily="18" charset="0"/>
              </a:rPr>
              <a:t> total (mil. RON) </a:t>
            </a:r>
            <a:r>
              <a:rPr lang="en-US" dirty="0" err="1">
                <a:latin typeface="Arial Narrow" panose="020B0606020202030204" pitchFamily="34" charset="0"/>
                <a:ea typeface="Cambria" panose="02040503050406030204" pitchFamily="18" charset="0"/>
                <a:cs typeface="Times New Roman" panose="02020603050405020304" pitchFamily="18" charset="0"/>
              </a:rPr>
              <a:t>pe</a:t>
            </a:r>
            <a:r>
              <a:rPr lang="en-US" dirty="0">
                <a:latin typeface="Arial Narrow" panose="020B0606020202030204" pitchFamily="34" charset="0"/>
                <a:ea typeface="Cambria" panose="02040503050406030204" pitchFamily="18" charset="0"/>
                <a:cs typeface="Times New Roman" panose="02020603050405020304" pitchFamily="18" charset="0"/>
              </a:rPr>
              <a:t> </a:t>
            </a:r>
            <a:r>
              <a:rPr lang="en-US" dirty="0" err="1">
                <a:latin typeface="Arial Narrow" panose="020B0606020202030204" pitchFamily="34" charset="0"/>
                <a:ea typeface="Cambria" panose="02040503050406030204" pitchFamily="18" charset="0"/>
                <a:cs typeface="Times New Roman" panose="02020603050405020304" pitchFamily="18" charset="0"/>
              </a:rPr>
              <a:t>judete</a:t>
            </a:r>
            <a:r>
              <a:rPr lang="en-US" dirty="0">
                <a:latin typeface="Arial Narrow" panose="020B0606020202030204" pitchFamily="34" charset="0"/>
                <a:ea typeface="Cambria" panose="02040503050406030204" pitchFamily="18" charset="0"/>
                <a:cs typeface="Times New Roman" panose="02020603050405020304" pitchFamily="18" charset="0"/>
              </a:rPr>
              <a:t> al </a:t>
            </a:r>
            <a:r>
              <a:rPr lang="en-US" dirty="0" err="1">
                <a:latin typeface="Arial Narrow" panose="020B0606020202030204" pitchFamily="34" charset="0"/>
                <a:ea typeface="Cambria" panose="02040503050406030204" pitchFamily="18" charset="0"/>
                <a:cs typeface="Times New Roman" panose="02020603050405020304" pitchFamily="18" charset="0"/>
              </a:rPr>
              <a:t>firmelor</a:t>
            </a:r>
            <a:r>
              <a:rPr lang="en-US" dirty="0">
                <a:latin typeface="Arial Narrow" panose="020B0606020202030204" pitchFamily="34" charset="0"/>
                <a:ea typeface="Cambria" panose="02040503050406030204" pitchFamily="18" charset="0"/>
                <a:cs typeface="Times New Roman" panose="02020603050405020304" pitchFamily="18" charset="0"/>
              </a:rPr>
              <a:t> care au ca </a:t>
            </a:r>
            <a:r>
              <a:rPr lang="en-US" dirty="0" err="1">
                <a:latin typeface="Arial Narrow" panose="020B0606020202030204" pitchFamily="34" charset="0"/>
                <a:ea typeface="Cambria" panose="02040503050406030204" pitchFamily="18" charset="0"/>
                <a:cs typeface="Times New Roman" panose="02020603050405020304" pitchFamily="18" charset="0"/>
              </a:rPr>
              <a:t>profil</a:t>
            </a:r>
            <a:r>
              <a:rPr lang="en-US" dirty="0">
                <a:latin typeface="Arial Narrow" panose="020B0606020202030204" pitchFamily="34" charset="0"/>
                <a:ea typeface="Cambria" panose="02040503050406030204" pitchFamily="18" charset="0"/>
                <a:cs typeface="Times New Roman" panose="02020603050405020304" pitchFamily="18" charset="0"/>
              </a:rPr>
              <a:t> </a:t>
            </a:r>
            <a:r>
              <a:rPr lang="en-US" dirty="0" err="1">
                <a:latin typeface="Arial Narrow" panose="020B0606020202030204" pitchFamily="34" charset="0"/>
                <a:ea typeface="Cambria" panose="02040503050406030204" pitchFamily="18" charset="0"/>
                <a:cs typeface="Times New Roman" panose="02020603050405020304" pitchFamily="18" charset="0"/>
              </a:rPr>
              <a:t>biotransformarea</a:t>
            </a:r>
            <a:r>
              <a:rPr lang="en-US" dirty="0">
                <a:latin typeface="Arial Narrow" panose="020B0606020202030204" pitchFamily="34" charset="0"/>
                <a:ea typeface="Cambria" panose="02040503050406030204" pitchFamily="18" charset="0"/>
                <a:cs typeface="Times New Roman" panose="02020603050405020304" pitchFamily="18" charset="0"/>
              </a:rPr>
              <a:t> </a:t>
            </a:r>
            <a:r>
              <a:rPr lang="en-US" dirty="0" err="1">
                <a:latin typeface="Arial Narrow" panose="020B0606020202030204" pitchFamily="34" charset="0"/>
                <a:ea typeface="Cambria" panose="02040503050406030204" pitchFamily="18" charset="0"/>
                <a:cs typeface="Times New Roman" panose="02020603050405020304" pitchFamily="18" charset="0"/>
              </a:rPr>
              <a:t>biotehnologica</a:t>
            </a:r>
            <a:endParaRPr lang="ro-RO" dirty="0">
              <a:latin typeface="Arial Narrow" panose="020B0606020202030204" pitchFamily="34" charset="0"/>
            </a:endParaRPr>
          </a:p>
        </p:txBody>
      </p:sp>
    </p:spTree>
    <p:extLst>
      <p:ext uri="{BB962C8B-B14F-4D97-AF65-F5344CB8AC3E}">
        <p14:creationId xmlns:p14="http://schemas.microsoft.com/office/powerpoint/2010/main" val="1204537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a:t>Chestionar agricultură</a:t>
            </a:r>
          </a:p>
        </p:txBody>
      </p:sp>
      <p:pic>
        <p:nvPicPr>
          <p:cNvPr id="29" name="Imagine 28"/>
          <p:cNvPicPr>
            <a:picLocks noChangeAspect="1"/>
          </p:cNvPicPr>
          <p:nvPr/>
        </p:nvPicPr>
        <p:blipFill>
          <a:blip r:embed="rId2"/>
          <a:stretch>
            <a:fillRect/>
          </a:stretch>
        </p:blipFill>
        <p:spPr>
          <a:xfrm>
            <a:off x="2006897" y="1341438"/>
            <a:ext cx="5583212" cy="5354386"/>
          </a:xfrm>
          <a:prstGeom prst="rect">
            <a:avLst/>
          </a:prstGeom>
        </p:spPr>
      </p:pic>
      <p:sp>
        <p:nvSpPr>
          <p:cNvPr id="30" name="CasetăText 29"/>
          <p:cNvSpPr txBox="1"/>
          <p:nvPr/>
        </p:nvSpPr>
        <p:spPr>
          <a:xfrm>
            <a:off x="218114" y="3238150"/>
            <a:ext cx="1652631" cy="1200329"/>
          </a:xfrm>
          <a:prstGeom prst="rect">
            <a:avLst/>
          </a:prstGeom>
          <a:noFill/>
        </p:spPr>
        <p:txBody>
          <a:bodyPr wrap="square" rtlCol="0">
            <a:spAutoFit/>
          </a:bodyPr>
          <a:lstStyle/>
          <a:p>
            <a:r>
              <a:rPr lang="ro-RO" dirty="0"/>
              <a:t>580 respondenți până în 20 noiembrie</a:t>
            </a:r>
          </a:p>
        </p:txBody>
      </p:sp>
      <p:pic>
        <p:nvPicPr>
          <p:cNvPr id="11265" name="DefaultOcx"/>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HTMLOption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HTMLOption2"/>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HTMLOption3"/>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HTMLOption4"/>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HTMLOption5"/>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HTMLOption6"/>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2" name="HTMLOption7"/>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3" name="HTMLOption8"/>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4" name="HTMLOption9"/>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5" name="HTMLOption10"/>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6" name="HTMLOption1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7" name="HTMLOption12"/>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8" name="HTMLOption13"/>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9" name="HTMLOption14"/>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80" name="HTMLOption15"/>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81" name="HTMLOption16"/>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82" name="HTMLOption17"/>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83" name="HTMLOption18"/>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84" name="HTMLOption19"/>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85" name="HTMLOption20"/>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86" name="HTMLOption2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87" name="HTMLOption22"/>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88" name="HTMLOption23"/>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89" name="HTMLOption24"/>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22396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a:t>Răspunsuri agricultură</a:t>
            </a:r>
          </a:p>
        </p:txBody>
      </p:sp>
      <p:sp>
        <p:nvSpPr>
          <p:cNvPr id="3" name="Substituent conținut 2"/>
          <p:cNvSpPr>
            <a:spLocks noGrp="1"/>
          </p:cNvSpPr>
          <p:nvPr>
            <p:ph idx="1"/>
          </p:nvPr>
        </p:nvSpPr>
        <p:spPr>
          <a:xfrm>
            <a:off x="361004" y="1475924"/>
            <a:ext cx="2491253" cy="4822825"/>
          </a:xfrm>
        </p:spPr>
        <p:txBody>
          <a:bodyPr/>
          <a:lstStyle/>
          <a:p>
            <a:pPr marL="0" indent="0">
              <a:buNone/>
            </a:pPr>
            <a:r>
              <a:rPr lang="ro-RO" sz="1200" dirty="0" err="1"/>
              <a:t>Respondentii</a:t>
            </a:r>
            <a:r>
              <a:rPr lang="ro-RO" sz="1200" dirty="0"/>
              <a:t> considera ca 3 </a:t>
            </a:r>
            <a:r>
              <a:rPr lang="ro-RO" sz="1200" i="1" dirty="0"/>
              <a:t>(Ameliorarea continua a soiurilor si hibrizilor, inclusiv pentru rezistenta al seceta, si extinderea in cultura a noi specii de plante, cu toleranta ridicata la factorii de stres biotici si abiotici</a:t>
            </a:r>
            <a:r>
              <a:rPr lang="ro-RO" sz="1200" dirty="0"/>
              <a:t>) este </a:t>
            </a:r>
            <a:r>
              <a:rPr lang="ro-RO" sz="1200" dirty="0" err="1"/>
              <a:t>directia</a:t>
            </a:r>
            <a:r>
              <a:rPr lang="ro-RO" sz="1200" dirty="0"/>
              <a:t> cu cel mai semnificativ impact, considerat astfel de </a:t>
            </a:r>
            <a:r>
              <a:rPr lang="ro-RO" sz="1200" dirty="0" err="1"/>
              <a:t>catre</a:t>
            </a:r>
            <a:r>
              <a:rPr lang="ro-RO" sz="1200" dirty="0"/>
              <a:t> 52% dintre </a:t>
            </a:r>
            <a:r>
              <a:rPr lang="ro-RO" sz="1200" dirty="0" err="1"/>
              <a:t>respondenti</a:t>
            </a:r>
            <a:r>
              <a:rPr lang="ro-RO" sz="1200" dirty="0"/>
              <a:t>. </a:t>
            </a:r>
            <a:r>
              <a:rPr lang="ro-RO" sz="1200" dirty="0" err="1"/>
              <a:t>Directia</a:t>
            </a:r>
            <a:r>
              <a:rPr lang="ro-RO" sz="1200" dirty="0"/>
              <a:t> 5 (</a:t>
            </a:r>
            <a:r>
              <a:rPr lang="ro-RO" sz="1200" i="1" dirty="0"/>
              <a:t>Stimularea </a:t>
            </a:r>
            <a:r>
              <a:rPr lang="ro-RO" sz="1200" i="1" dirty="0" err="1"/>
              <a:t>dezvoltarii</a:t>
            </a:r>
            <a:r>
              <a:rPr lang="ro-RO" sz="1200" i="1" dirty="0"/>
              <a:t> de </a:t>
            </a:r>
            <a:r>
              <a:rPr lang="ro-RO" sz="1200" i="1" dirty="0" err="1"/>
              <a:t>solutii</a:t>
            </a:r>
            <a:r>
              <a:rPr lang="ro-RO" sz="1200" i="1" dirty="0"/>
              <a:t> tehnologice inovative adaptate specificului diferitelor zone pentru cultura plantelor (culturi releu, culturi energetice si industriale pe terenuri marginale, noi inputuri agricole, precum </a:t>
            </a:r>
            <a:r>
              <a:rPr lang="ro-RO" sz="1200" i="1" dirty="0" err="1"/>
              <a:t>biostimulanti</a:t>
            </a:r>
            <a:r>
              <a:rPr lang="ro-RO" sz="1200" i="1" dirty="0"/>
              <a:t> pentru plante</a:t>
            </a:r>
            <a:r>
              <a:rPr lang="ro-RO" sz="1200" dirty="0"/>
              <a:t>) este </a:t>
            </a:r>
            <a:r>
              <a:rPr lang="ro-RO" sz="1200" dirty="0" err="1"/>
              <a:t>directia</a:t>
            </a:r>
            <a:r>
              <a:rPr lang="ro-RO" sz="1200" dirty="0"/>
              <a:t> care a primit cel mai mare procent de scoruri 4 si 5, 78% dintre </a:t>
            </a:r>
            <a:r>
              <a:rPr lang="ro-RO" sz="1200" dirty="0" err="1"/>
              <a:t>respondenti</a:t>
            </a:r>
            <a:r>
              <a:rPr lang="ro-RO" sz="1200" dirty="0"/>
              <a:t> </a:t>
            </a:r>
            <a:r>
              <a:rPr lang="ro-RO" sz="1200" dirty="0" err="1"/>
              <a:t>considerand</a:t>
            </a:r>
            <a:r>
              <a:rPr lang="ro-RO" sz="1200" dirty="0"/>
              <a:t>-o de impact semnificativ. Focalizarea pe </a:t>
            </a:r>
            <a:r>
              <a:rPr lang="ro-RO" sz="1200" dirty="0" err="1"/>
              <a:t>inovatii</a:t>
            </a:r>
            <a:r>
              <a:rPr lang="ro-RO" sz="1200" dirty="0"/>
              <a:t> de tip smart, 8.2 este </a:t>
            </a:r>
            <a:r>
              <a:rPr lang="ro-RO" sz="1200" dirty="0" err="1"/>
              <a:t>directia</a:t>
            </a:r>
            <a:r>
              <a:rPr lang="ro-RO" sz="1200" dirty="0"/>
              <a:t> considerata cea mai </a:t>
            </a:r>
            <a:r>
              <a:rPr lang="ro-RO" sz="1200" dirty="0" err="1"/>
              <a:t>putin</a:t>
            </a:r>
            <a:r>
              <a:rPr lang="ro-RO" sz="1200" dirty="0"/>
              <a:t> relevanta de </a:t>
            </a:r>
            <a:r>
              <a:rPr lang="ro-RO" sz="1200" dirty="0" err="1"/>
              <a:t>catre</a:t>
            </a:r>
            <a:r>
              <a:rPr lang="ro-RO" sz="1200" dirty="0"/>
              <a:t> </a:t>
            </a:r>
            <a:r>
              <a:rPr lang="ro-RO" sz="1200" dirty="0" err="1"/>
              <a:t>respondenti</a:t>
            </a:r>
            <a:r>
              <a:rPr lang="ro-RO" sz="1200" dirty="0"/>
              <a:t>. </a:t>
            </a:r>
          </a:p>
          <a:p>
            <a:endParaRPr lang="ro-RO" sz="1200" dirty="0"/>
          </a:p>
        </p:txBody>
      </p:sp>
      <p:pic>
        <p:nvPicPr>
          <p:cNvPr id="4" name="Imagine 3"/>
          <p:cNvPicPr>
            <a:picLocks noChangeAspect="1"/>
          </p:cNvPicPr>
          <p:nvPr/>
        </p:nvPicPr>
        <p:blipFill>
          <a:blip r:embed="rId2"/>
          <a:stretch>
            <a:fillRect/>
          </a:stretch>
        </p:blipFill>
        <p:spPr>
          <a:xfrm>
            <a:off x="3151880" y="1814516"/>
            <a:ext cx="5877053" cy="4145639"/>
          </a:xfrm>
          <a:prstGeom prst="rect">
            <a:avLst/>
          </a:prstGeom>
        </p:spPr>
      </p:pic>
    </p:spTree>
    <p:extLst>
      <p:ext uri="{BB962C8B-B14F-4D97-AF65-F5344CB8AC3E}">
        <p14:creationId xmlns:p14="http://schemas.microsoft.com/office/powerpoint/2010/main" val="21064433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a:t>Noi plante tehnice de cultură</a:t>
            </a:r>
          </a:p>
        </p:txBody>
      </p:sp>
      <p:pic>
        <p:nvPicPr>
          <p:cNvPr id="3074" name="Picture 2" descr="Imagi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81" y="1714807"/>
            <a:ext cx="2095500" cy="2790825"/>
          </a:xfrm>
          <a:prstGeom prst="rect">
            <a:avLst/>
          </a:prstGeom>
          <a:noFill/>
          <a:extLst>
            <a:ext uri="{909E8E84-426E-40DD-AFC4-6F175D3DCCD1}">
              <a14:hiddenFill xmlns:a14="http://schemas.microsoft.com/office/drawing/2010/main">
                <a:solidFill>
                  <a:srgbClr val="FFFFFF"/>
                </a:solidFill>
              </a14:hiddenFill>
            </a:ext>
          </a:extLst>
        </p:spPr>
      </p:pic>
      <p:sp>
        <p:nvSpPr>
          <p:cNvPr id="4" name="CasetăText 3"/>
          <p:cNvSpPr txBox="1"/>
          <p:nvPr/>
        </p:nvSpPr>
        <p:spPr>
          <a:xfrm>
            <a:off x="469783" y="4505632"/>
            <a:ext cx="2365696" cy="369332"/>
          </a:xfrm>
          <a:prstGeom prst="rect">
            <a:avLst/>
          </a:prstGeom>
          <a:noFill/>
        </p:spPr>
        <p:txBody>
          <a:bodyPr wrap="square" rtlCol="0">
            <a:spAutoFit/>
          </a:bodyPr>
          <a:lstStyle/>
          <a:p>
            <a:r>
              <a:rPr lang="ro-RO" i="1" dirty="0"/>
              <a:t>Cynara cardunculus</a:t>
            </a:r>
          </a:p>
        </p:txBody>
      </p:sp>
    </p:spTree>
    <p:extLst>
      <p:ext uri="{BB962C8B-B14F-4D97-AF65-F5344CB8AC3E}">
        <p14:creationId xmlns:p14="http://schemas.microsoft.com/office/powerpoint/2010/main" val="14576915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2218466" y="918653"/>
            <a:ext cx="6553200" cy="649288"/>
          </a:xfrm>
        </p:spPr>
        <p:txBody>
          <a:bodyPr/>
          <a:lstStyle/>
          <a:p>
            <a:r>
              <a:rPr lang="ro-RO" dirty="0"/>
              <a:t>Noi plante tehnice de cultură</a:t>
            </a:r>
          </a:p>
        </p:txBody>
      </p:sp>
      <p:pic>
        <p:nvPicPr>
          <p:cNvPr id="3074" name="Picture 2" descr="Imagi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979" y="2176202"/>
            <a:ext cx="2095500" cy="2790825"/>
          </a:xfrm>
          <a:prstGeom prst="rect">
            <a:avLst/>
          </a:prstGeom>
          <a:noFill/>
          <a:extLst>
            <a:ext uri="{909E8E84-426E-40DD-AFC4-6F175D3DCCD1}">
              <a14:hiddenFill xmlns:a14="http://schemas.microsoft.com/office/drawing/2010/main">
                <a:solidFill>
                  <a:srgbClr val="FFFFFF"/>
                </a:solidFill>
              </a14:hiddenFill>
            </a:ext>
          </a:extLst>
        </p:spPr>
      </p:pic>
      <p:sp>
        <p:nvSpPr>
          <p:cNvPr id="4" name="CasetăText 3"/>
          <p:cNvSpPr txBox="1"/>
          <p:nvPr/>
        </p:nvSpPr>
        <p:spPr>
          <a:xfrm>
            <a:off x="604881" y="4967027"/>
            <a:ext cx="2365696" cy="369332"/>
          </a:xfrm>
          <a:prstGeom prst="rect">
            <a:avLst/>
          </a:prstGeom>
          <a:noFill/>
        </p:spPr>
        <p:txBody>
          <a:bodyPr wrap="square" rtlCol="0">
            <a:spAutoFit/>
          </a:bodyPr>
          <a:lstStyle/>
          <a:p>
            <a:r>
              <a:rPr lang="ro-RO" i="1" dirty="0"/>
              <a:t>Cynara cardunculus</a:t>
            </a:r>
          </a:p>
        </p:txBody>
      </p:sp>
      <p:sp>
        <p:nvSpPr>
          <p:cNvPr id="3" name="Dreptunghi 2"/>
          <p:cNvSpPr/>
          <p:nvPr/>
        </p:nvSpPr>
        <p:spPr>
          <a:xfrm>
            <a:off x="4335556" y="4967027"/>
            <a:ext cx="2595582" cy="369332"/>
          </a:xfrm>
          <a:prstGeom prst="rect">
            <a:avLst/>
          </a:prstGeom>
        </p:spPr>
        <p:txBody>
          <a:bodyPr wrap="none">
            <a:spAutoFit/>
          </a:bodyPr>
          <a:lstStyle/>
          <a:p>
            <a:r>
              <a:rPr lang="ro-RO" i="1" dirty="0" err="1"/>
              <a:t>Parthenium</a:t>
            </a:r>
            <a:r>
              <a:rPr lang="ro-RO" i="1" dirty="0"/>
              <a:t> </a:t>
            </a:r>
            <a:r>
              <a:rPr lang="ro-RO" i="1" dirty="0" err="1"/>
              <a:t>argentatum</a:t>
            </a:r>
            <a:endParaRPr lang="ro-RO" i="1" dirty="0"/>
          </a:p>
        </p:txBody>
      </p:sp>
      <p:pic>
        <p:nvPicPr>
          <p:cNvPr id="4098" name="Picture 2" descr="Imagine similară"/>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324" y="2176202"/>
            <a:ext cx="3716046" cy="2787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6529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2082272" y="1153545"/>
            <a:ext cx="6553200" cy="649288"/>
          </a:xfrm>
        </p:spPr>
        <p:txBody>
          <a:bodyPr/>
          <a:lstStyle/>
          <a:p>
            <a:r>
              <a:rPr lang="ro-RO" dirty="0"/>
              <a:t>Noi plante tehnice de cultură</a:t>
            </a:r>
          </a:p>
        </p:txBody>
      </p:sp>
      <p:sp>
        <p:nvSpPr>
          <p:cNvPr id="3" name="Dreptunghi 2"/>
          <p:cNvSpPr/>
          <p:nvPr/>
        </p:nvSpPr>
        <p:spPr>
          <a:xfrm>
            <a:off x="989893" y="4140221"/>
            <a:ext cx="1569660" cy="923330"/>
          </a:xfrm>
          <a:prstGeom prst="rect">
            <a:avLst/>
          </a:prstGeom>
        </p:spPr>
        <p:txBody>
          <a:bodyPr wrap="none">
            <a:spAutoFit/>
          </a:bodyPr>
          <a:lstStyle/>
          <a:p>
            <a:pPr algn="ctr"/>
            <a:r>
              <a:rPr lang="ro-RO" i="1" dirty="0" err="1">
                <a:solidFill>
                  <a:schemeClr val="tx1">
                    <a:lumMod val="50000"/>
                  </a:schemeClr>
                </a:solidFill>
                <a:latin typeface="Arial" panose="020B0604020202020204" pitchFamily="34" charset="0"/>
              </a:rPr>
              <a:t>Cuphea</a:t>
            </a:r>
            <a:endParaRPr lang="ro-RO" i="1" dirty="0">
              <a:solidFill>
                <a:schemeClr val="tx1">
                  <a:lumMod val="50000"/>
                </a:schemeClr>
              </a:solidFill>
              <a:latin typeface="Arial" panose="020B0604020202020204" pitchFamily="34" charset="0"/>
            </a:endParaRPr>
          </a:p>
          <a:p>
            <a:pPr algn="ctr"/>
            <a:r>
              <a:rPr lang="ro-RO" dirty="0">
                <a:solidFill>
                  <a:schemeClr val="tx1">
                    <a:lumMod val="50000"/>
                  </a:schemeClr>
                </a:solidFill>
                <a:latin typeface="Arial" panose="020B0604020202020204" pitchFamily="34" charset="0"/>
              </a:rPr>
              <a:t>Acizi </a:t>
            </a:r>
            <a:r>
              <a:rPr lang="ro-RO" dirty="0" err="1">
                <a:solidFill>
                  <a:schemeClr val="tx1">
                    <a:lumMod val="50000"/>
                  </a:schemeClr>
                </a:solidFill>
                <a:latin typeface="Arial" panose="020B0604020202020204" pitchFamily="34" charset="0"/>
              </a:rPr>
              <a:t>grasi</a:t>
            </a:r>
            <a:r>
              <a:rPr lang="ro-RO" dirty="0">
                <a:solidFill>
                  <a:schemeClr val="tx1">
                    <a:lumMod val="50000"/>
                  </a:schemeClr>
                </a:solidFill>
                <a:latin typeface="Arial" panose="020B0604020202020204" pitchFamily="34" charset="0"/>
              </a:rPr>
              <a:t> </a:t>
            </a:r>
          </a:p>
          <a:p>
            <a:r>
              <a:rPr lang="ro-RO" dirty="0">
                <a:solidFill>
                  <a:schemeClr val="tx1">
                    <a:lumMod val="50000"/>
                  </a:schemeClr>
                </a:solidFill>
                <a:latin typeface="Arial" panose="020B0604020202020204" pitchFamily="34" charset="0"/>
              </a:rPr>
              <a:t>catena scurta</a:t>
            </a:r>
            <a:endParaRPr lang="ro-RO" dirty="0">
              <a:solidFill>
                <a:schemeClr val="tx1">
                  <a:lumMod val="50000"/>
                </a:schemeClr>
              </a:solidFill>
            </a:endParaRPr>
          </a:p>
        </p:txBody>
      </p:sp>
      <p:pic>
        <p:nvPicPr>
          <p:cNvPr id="5" name="Imagine 4"/>
          <p:cNvPicPr>
            <a:picLocks noChangeAspect="1"/>
          </p:cNvPicPr>
          <p:nvPr/>
        </p:nvPicPr>
        <p:blipFill>
          <a:blip r:embed="rId2"/>
          <a:stretch>
            <a:fillRect/>
          </a:stretch>
        </p:blipFill>
        <p:spPr>
          <a:xfrm>
            <a:off x="3598876" y="2248134"/>
            <a:ext cx="2460806" cy="1892087"/>
          </a:xfrm>
          <a:prstGeom prst="rect">
            <a:avLst/>
          </a:prstGeom>
        </p:spPr>
      </p:pic>
      <p:sp>
        <p:nvSpPr>
          <p:cNvPr id="6" name="Dreptunghi 5"/>
          <p:cNvSpPr/>
          <p:nvPr/>
        </p:nvSpPr>
        <p:spPr>
          <a:xfrm>
            <a:off x="3778885" y="4140221"/>
            <a:ext cx="2005677" cy="646331"/>
          </a:xfrm>
          <a:prstGeom prst="rect">
            <a:avLst/>
          </a:prstGeom>
        </p:spPr>
        <p:txBody>
          <a:bodyPr wrap="none">
            <a:spAutoFit/>
          </a:bodyPr>
          <a:lstStyle/>
          <a:p>
            <a:r>
              <a:rPr lang="ro-RO" i="1" dirty="0" err="1"/>
              <a:t>Physaria</a:t>
            </a:r>
            <a:r>
              <a:rPr lang="ro-RO" i="1" dirty="0"/>
              <a:t> </a:t>
            </a:r>
            <a:r>
              <a:rPr lang="ro-RO" i="1" dirty="0" err="1"/>
              <a:t>fendleri</a:t>
            </a:r>
            <a:endParaRPr lang="ro-RO" i="1" dirty="0"/>
          </a:p>
          <a:p>
            <a:r>
              <a:rPr lang="ro-RO" dirty="0"/>
              <a:t>Hidroxi-acizi grași</a:t>
            </a:r>
            <a:endParaRPr lang="ro-RO" dirty="0"/>
          </a:p>
        </p:txBody>
      </p:sp>
      <p:pic>
        <p:nvPicPr>
          <p:cNvPr id="7" name="Imagine 6"/>
          <p:cNvPicPr>
            <a:picLocks noChangeAspect="1"/>
          </p:cNvPicPr>
          <p:nvPr/>
        </p:nvPicPr>
        <p:blipFill>
          <a:blip r:embed="rId3"/>
          <a:stretch>
            <a:fillRect/>
          </a:stretch>
        </p:blipFill>
        <p:spPr>
          <a:xfrm>
            <a:off x="352777" y="2248134"/>
            <a:ext cx="3156096" cy="1892087"/>
          </a:xfrm>
          <a:prstGeom prst="rect">
            <a:avLst/>
          </a:prstGeom>
        </p:spPr>
      </p:pic>
      <p:pic>
        <p:nvPicPr>
          <p:cNvPr id="8" name="Imagine 7"/>
          <p:cNvPicPr>
            <a:picLocks noChangeAspect="1"/>
          </p:cNvPicPr>
          <p:nvPr/>
        </p:nvPicPr>
        <p:blipFill>
          <a:blip r:embed="rId4"/>
          <a:stretch>
            <a:fillRect/>
          </a:stretch>
        </p:blipFill>
        <p:spPr>
          <a:xfrm>
            <a:off x="6329694" y="2233583"/>
            <a:ext cx="2323751" cy="1906638"/>
          </a:xfrm>
          <a:prstGeom prst="rect">
            <a:avLst/>
          </a:prstGeom>
        </p:spPr>
      </p:pic>
      <p:sp>
        <p:nvSpPr>
          <p:cNvPr id="9" name="Dreptunghi 8"/>
          <p:cNvSpPr/>
          <p:nvPr/>
        </p:nvSpPr>
        <p:spPr>
          <a:xfrm>
            <a:off x="6488730" y="4140221"/>
            <a:ext cx="2146742" cy="646331"/>
          </a:xfrm>
          <a:prstGeom prst="rect">
            <a:avLst/>
          </a:prstGeom>
        </p:spPr>
        <p:txBody>
          <a:bodyPr wrap="none">
            <a:spAutoFit/>
          </a:bodyPr>
          <a:lstStyle/>
          <a:p>
            <a:r>
              <a:rPr lang="ro-RO" i="1" dirty="0"/>
              <a:t>Camelina sativa</a:t>
            </a:r>
          </a:p>
          <a:p>
            <a:r>
              <a:rPr lang="ro-RO" dirty="0"/>
              <a:t>acizi grași – jet </a:t>
            </a:r>
            <a:r>
              <a:rPr lang="ro-RO" dirty="0" err="1"/>
              <a:t>fuel</a:t>
            </a:r>
            <a:endParaRPr lang="ro-RO" dirty="0"/>
          </a:p>
        </p:txBody>
      </p:sp>
    </p:spTree>
    <p:extLst>
      <p:ext uri="{BB962C8B-B14F-4D97-AF65-F5344CB8AC3E}">
        <p14:creationId xmlns:p14="http://schemas.microsoft.com/office/powerpoint/2010/main" val="4516942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2411413" y="1027709"/>
            <a:ext cx="6553200" cy="649288"/>
          </a:xfrm>
        </p:spPr>
        <p:txBody>
          <a:bodyPr/>
          <a:lstStyle/>
          <a:p>
            <a:r>
              <a:rPr lang="ro-RO" dirty="0"/>
              <a:t>Chestionar silvicultură</a:t>
            </a:r>
          </a:p>
        </p:txBody>
      </p:sp>
      <p:pic>
        <p:nvPicPr>
          <p:cNvPr id="29" name="Imagine 28"/>
          <p:cNvPicPr>
            <a:picLocks noChangeAspect="1"/>
          </p:cNvPicPr>
          <p:nvPr/>
        </p:nvPicPr>
        <p:blipFill>
          <a:blip r:embed="rId2"/>
          <a:stretch>
            <a:fillRect/>
          </a:stretch>
        </p:blipFill>
        <p:spPr>
          <a:xfrm>
            <a:off x="2006897" y="2179449"/>
            <a:ext cx="5583212" cy="3925230"/>
          </a:xfrm>
          <a:prstGeom prst="rect">
            <a:avLst/>
          </a:prstGeom>
        </p:spPr>
      </p:pic>
      <p:pic>
        <p:nvPicPr>
          <p:cNvPr id="12289" name="DefaultOcx"/>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HTMLOption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HTMLOption2"/>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HTMLOption3"/>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HTMLOption4"/>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HTMLOption5"/>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5" name="HTMLOption6"/>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6" name="HTMLOption7"/>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7" name="HTMLOption8"/>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8" name="HTMLOption9"/>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9" name="HTMLOption10"/>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0" name="HTMLOption1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1" name="HTMLOption12"/>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2" name="HTMLOption13"/>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3" name="HTMLOption14"/>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4" name="HTMLOption15"/>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5" name="HTMLOption16"/>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6" name="HTMLOption17"/>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7" name="HTMLOption18"/>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8" name="HTMLOption19"/>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9" name="HTMLOption20"/>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10" name="HTMLOption2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11" name="HTMLOption22"/>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12" name="HTMLOption23"/>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13" name="HTMLOption24"/>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59165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a:t>Răspunsuri silvicultură</a:t>
            </a:r>
          </a:p>
        </p:txBody>
      </p:sp>
      <p:sp>
        <p:nvSpPr>
          <p:cNvPr id="3" name="Substituent conținut 2"/>
          <p:cNvSpPr>
            <a:spLocks noGrp="1"/>
          </p:cNvSpPr>
          <p:nvPr>
            <p:ph idx="1"/>
          </p:nvPr>
        </p:nvSpPr>
        <p:spPr>
          <a:xfrm>
            <a:off x="134501" y="1341438"/>
            <a:ext cx="3338541" cy="4933265"/>
          </a:xfrm>
        </p:spPr>
        <p:txBody>
          <a:bodyPr/>
          <a:lstStyle/>
          <a:p>
            <a:pPr marL="0" indent="0">
              <a:buNone/>
            </a:pPr>
            <a:r>
              <a:rPr lang="ro-RO" sz="1400" dirty="0" err="1"/>
              <a:t>Respondentii</a:t>
            </a:r>
            <a:r>
              <a:rPr lang="ro-RO" sz="1400" dirty="0"/>
              <a:t> considera ca 4 (</a:t>
            </a:r>
            <a:r>
              <a:rPr lang="ro-RO" sz="1400" i="1" dirty="0"/>
              <a:t>Tehnologii de gestionare de precizie, geo-</a:t>
            </a:r>
            <a:r>
              <a:rPr lang="ro-RO" sz="1400" i="1" dirty="0" err="1"/>
              <a:t>spatiale</a:t>
            </a:r>
            <a:r>
              <a:rPr lang="ro-RO" sz="1400" i="1" dirty="0"/>
              <a:t> si geo-informatice, pentru managementul de precizie al </a:t>
            </a:r>
            <a:r>
              <a:rPr lang="ro-RO" sz="1400" i="1" dirty="0" err="1"/>
              <a:t>padurilor</a:t>
            </a:r>
            <a:r>
              <a:rPr lang="ro-RO" sz="1400" i="1" dirty="0"/>
              <a:t>)</a:t>
            </a:r>
            <a:r>
              <a:rPr lang="ro-RO" sz="1400" dirty="0"/>
              <a:t>  este </a:t>
            </a:r>
            <a:r>
              <a:rPr lang="ro-RO" sz="1400" dirty="0" err="1"/>
              <a:t>directia</a:t>
            </a:r>
            <a:r>
              <a:rPr lang="ro-RO" sz="1400" dirty="0"/>
              <a:t> cu cel mai semnificativ impact, considerat astfel de </a:t>
            </a:r>
            <a:r>
              <a:rPr lang="ro-RO" sz="1400" dirty="0" err="1"/>
              <a:t>catre</a:t>
            </a:r>
            <a:r>
              <a:rPr lang="ro-RO" sz="1400" dirty="0"/>
              <a:t> 56.2% dintre </a:t>
            </a:r>
            <a:r>
              <a:rPr lang="ro-RO" sz="1400" dirty="0" err="1"/>
              <a:t>respondenti</a:t>
            </a:r>
            <a:r>
              <a:rPr lang="ro-RO" sz="1400" dirty="0"/>
              <a:t>. </a:t>
            </a:r>
            <a:r>
              <a:rPr lang="ro-RO" sz="1400" dirty="0" err="1"/>
              <a:t>Directia</a:t>
            </a:r>
            <a:r>
              <a:rPr lang="ro-RO" sz="1400" dirty="0"/>
              <a:t> 5 (</a:t>
            </a:r>
            <a:r>
              <a:rPr lang="ro-RO" sz="1400" i="1" dirty="0" err="1"/>
              <a:t>Cresterea</a:t>
            </a:r>
            <a:r>
              <a:rPr lang="ro-RO" sz="1400" i="1" dirty="0"/>
              <a:t> eco-eficientei de utilizare a resurselor forestiere, prin utilizarea unor </a:t>
            </a:r>
            <a:r>
              <a:rPr lang="ro-RO" sz="1400" i="1" dirty="0" err="1"/>
              <a:t>abordari</a:t>
            </a:r>
            <a:r>
              <a:rPr lang="ro-RO" sz="1400" i="1" dirty="0"/>
              <a:t> eco-inovative de dezvoltare a tehnologiilor de recoltare, transport si procesare</a:t>
            </a:r>
            <a:r>
              <a:rPr lang="ro-RO" sz="1400" dirty="0"/>
              <a:t>) este </a:t>
            </a:r>
            <a:r>
              <a:rPr lang="ro-RO" sz="1400" dirty="0" err="1"/>
              <a:t>directia</a:t>
            </a:r>
            <a:r>
              <a:rPr lang="ro-RO" sz="1400" dirty="0"/>
              <a:t> care a primit cel mai mare procent de scoruri 4 si 5, 88% dintre </a:t>
            </a:r>
            <a:r>
              <a:rPr lang="ro-RO" sz="1400" dirty="0" err="1"/>
              <a:t>respondenti</a:t>
            </a:r>
            <a:r>
              <a:rPr lang="ro-RO" sz="1400" dirty="0"/>
              <a:t> </a:t>
            </a:r>
            <a:r>
              <a:rPr lang="ro-RO" sz="1400" dirty="0" err="1"/>
              <a:t>considerand</a:t>
            </a:r>
            <a:r>
              <a:rPr lang="ro-RO" sz="1400" dirty="0"/>
              <a:t>-o de impact semnificativ, fiind de asemenea a doua </a:t>
            </a:r>
            <a:r>
              <a:rPr lang="ro-RO" sz="1400" dirty="0" err="1"/>
              <a:t>directie</a:t>
            </a:r>
            <a:r>
              <a:rPr lang="ro-RO" sz="1400" dirty="0"/>
              <a:t> ca importanta </a:t>
            </a:r>
            <a:r>
              <a:rPr lang="ro-RO" sz="1400" dirty="0" err="1"/>
              <a:t>dupa</a:t>
            </a:r>
            <a:r>
              <a:rPr lang="ro-RO" sz="1400" dirty="0"/>
              <a:t> 5, care a primit procentul cel mai ridicat de scoruri 5. Dezvoltarea inovativa a </a:t>
            </a:r>
            <a:r>
              <a:rPr lang="ro-RO" sz="1400" dirty="0" err="1"/>
              <a:t>utilizarilor</a:t>
            </a:r>
            <a:r>
              <a:rPr lang="ro-RO" sz="1400" dirty="0"/>
              <a:t> multiple ale </a:t>
            </a:r>
            <a:r>
              <a:rPr lang="ro-RO" sz="1400" dirty="0" err="1"/>
              <a:t>padurilor</a:t>
            </a:r>
            <a:r>
              <a:rPr lang="ro-RO" sz="1400" dirty="0"/>
              <a:t>, cu </a:t>
            </a:r>
            <a:r>
              <a:rPr lang="ro-RO" sz="1400" dirty="0" err="1"/>
              <a:t>mentinerea</a:t>
            </a:r>
            <a:r>
              <a:rPr lang="ro-RO" sz="1400" dirty="0"/>
              <a:t> sau amplificarea serviciilor de mediu, 2 este </a:t>
            </a:r>
            <a:r>
              <a:rPr lang="ro-RO" sz="1400" dirty="0" err="1"/>
              <a:t>directia</a:t>
            </a:r>
            <a:r>
              <a:rPr lang="ro-RO" sz="1400" dirty="0"/>
              <a:t> considerata cea mai </a:t>
            </a:r>
            <a:r>
              <a:rPr lang="ro-RO" sz="1400" dirty="0" err="1"/>
              <a:t>putin</a:t>
            </a:r>
            <a:r>
              <a:rPr lang="ro-RO" sz="1400" dirty="0"/>
              <a:t> relevanta de </a:t>
            </a:r>
            <a:r>
              <a:rPr lang="ro-RO" sz="1400" dirty="0" err="1"/>
              <a:t>catre</a:t>
            </a:r>
            <a:r>
              <a:rPr lang="ro-RO" sz="1400" dirty="0"/>
              <a:t> </a:t>
            </a:r>
            <a:r>
              <a:rPr lang="ro-RO" sz="1400" dirty="0" err="1"/>
              <a:t>respondenti</a:t>
            </a:r>
            <a:r>
              <a:rPr lang="ro-RO" sz="1400" dirty="0"/>
              <a:t>. </a:t>
            </a:r>
          </a:p>
          <a:p>
            <a:pPr marL="0" indent="0">
              <a:buNone/>
            </a:pPr>
            <a:endParaRPr lang="ro-RO" sz="1600" dirty="0"/>
          </a:p>
        </p:txBody>
      </p:sp>
      <p:pic>
        <p:nvPicPr>
          <p:cNvPr id="4" name="Picture 39" descr="likert10h.emf"/>
          <p:cNvPicPr/>
          <p:nvPr/>
        </p:nvPicPr>
        <p:blipFill>
          <a:blip r:embed="rId2" cstate="print"/>
          <a:stretch>
            <a:fillRect/>
          </a:stretch>
        </p:blipFill>
        <p:spPr>
          <a:xfrm>
            <a:off x="3473042" y="1990726"/>
            <a:ext cx="5251508" cy="3701567"/>
          </a:xfrm>
          <a:prstGeom prst="rect">
            <a:avLst/>
          </a:prstGeom>
        </p:spPr>
      </p:pic>
    </p:spTree>
    <p:extLst>
      <p:ext uri="{BB962C8B-B14F-4D97-AF65-F5344CB8AC3E}">
        <p14:creationId xmlns:p14="http://schemas.microsoft.com/office/powerpoint/2010/main" val="10453518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59391" y="1119988"/>
            <a:ext cx="8603886" cy="1132480"/>
          </a:xfrm>
        </p:spPr>
        <p:txBody>
          <a:bodyPr/>
          <a:lstStyle/>
          <a:p>
            <a:r>
              <a:rPr lang="ro-RO" dirty="0"/>
              <a:t>Chestionar Medicină veterinară și zootehnie</a:t>
            </a:r>
          </a:p>
        </p:txBody>
      </p:sp>
      <p:pic>
        <p:nvPicPr>
          <p:cNvPr id="3" name="Imagine 2"/>
          <p:cNvPicPr>
            <a:picLocks noChangeAspect="1"/>
          </p:cNvPicPr>
          <p:nvPr/>
        </p:nvPicPr>
        <p:blipFill>
          <a:blip r:embed="rId2"/>
          <a:stretch>
            <a:fillRect/>
          </a:stretch>
        </p:blipFill>
        <p:spPr>
          <a:xfrm>
            <a:off x="1990118" y="2252468"/>
            <a:ext cx="5583212" cy="3745635"/>
          </a:xfrm>
          <a:prstGeom prst="rect">
            <a:avLst/>
          </a:prstGeom>
        </p:spPr>
      </p:pic>
    </p:spTree>
    <p:extLst>
      <p:ext uri="{BB962C8B-B14F-4D97-AF65-F5344CB8AC3E}">
        <p14:creationId xmlns:p14="http://schemas.microsoft.com/office/powerpoint/2010/main" val="3410197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2"/>
          <p:cNvSpPr>
            <a:spLocks noGrp="1" noChangeArrowheads="1"/>
          </p:cNvSpPr>
          <p:nvPr>
            <p:ph type="title"/>
          </p:nvPr>
        </p:nvSpPr>
        <p:spPr>
          <a:xfrm>
            <a:off x="2143125" y="188913"/>
            <a:ext cx="6786563" cy="1152525"/>
          </a:xfrm>
        </p:spPr>
        <p:txBody>
          <a:bodyPr/>
          <a:lstStyle/>
          <a:p>
            <a:pPr eaLnBrk="1" hangingPunct="1"/>
            <a:r>
              <a:rPr lang="ro-RO" altLang="ro-RO" dirty="0">
                <a:solidFill>
                  <a:srgbClr val="008000"/>
                </a:solidFill>
                <a:latin typeface="Arial Narrow" pitchFamily="34" charset="0"/>
              </a:rPr>
              <a:t>Bio-economia în România</a:t>
            </a:r>
            <a:endParaRPr lang="en-US" altLang="ro-RO" dirty="0">
              <a:solidFill>
                <a:srgbClr val="008000"/>
              </a:solidFill>
              <a:latin typeface="Arial Narrow"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716791721"/>
              </p:ext>
            </p:extLst>
          </p:nvPr>
        </p:nvGraphicFramePr>
        <p:xfrm>
          <a:off x="2195736" y="1700804"/>
          <a:ext cx="5976664" cy="3860929"/>
        </p:xfrm>
        <a:graphic>
          <a:graphicData uri="http://schemas.openxmlformats.org/drawingml/2006/table">
            <a:tbl>
              <a:tblPr>
                <a:tableStyleId>{0505E3EF-67EA-436B-97B2-0124C06EBD24}</a:tableStyleId>
              </a:tblPr>
              <a:tblGrid>
                <a:gridCol w="2778936">
                  <a:extLst>
                    <a:ext uri="{9D8B030D-6E8A-4147-A177-3AD203B41FA5}">
                      <a16:colId xmlns:a16="http://schemas.microsoft.com/office/drawing/2014/main" val="20000"/>
                    </a:ext>
                  </a:extLst>
                </a:gridCol>
                <a:gridCol w="1476136">
                  <a:extLst>
                    <a:ext uri="{9D8B030D-6E8A-4147-A177-3AD203B41FA5}">
                      <a16:colId xmlns:a16="http://schemas.microsoft.com/office/drawing/2014/main" val="20001"/>
                    </a:ext>
                  </a:extLst>
                </a:gridCol>
                <a:gridCol w="1721592">
                  <a:extLst>
                    <a:ext uri="{9D8B030D-6E8A-4147-A177-3AD203B41FA5}">
                      <a16:colId xmlns:a16="http://schemas.microsoft.com/office/drawing/2014/main" val="20002"/>
                    </a:ext>
                  </a:extLst>
                </a:gridCol>
              </a:tblGrid>
              <a:tr h="760529">
                <a:tc>
                  <a:txBody>
                    <a:bodyPr/>
                    <a:lstStyle/>
                    <a:p>
                      <a:pPr algn="l" fontAlgn="b"/>
                      <a:endParaRPr lang="ro-RO" sz="1600" b="1"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l" fontAlgn="b"/>
                      <a:r>
                        <a:rPr lang="ro-RO" sz="1600" b="1" u="none" strike="noStrike" dirty="0">
                          <a:effectLst/>
                          <a:latin typeface="Arial Narrow" panose="020B0606020202030204" pitchFamily="34" charset="0"/>
                        </a:rPr>
                        <a:t>% PIB</a:t>
                      </a:r>
                      <a:endParaRPr lang="ro-RO" sz="1600" b="1"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ctr" fontAlgn="b"/>
                      <a:r>
                        <a:rPr lang="ro-RO" sz="1600" b="1" u="none" strike="noStrike" dirty="0">
                          <a:effectLst/>
                          <a:latin typeface="Arial Narrow" panose="020B0606020202030204" pitchFamily="34" charset="0"/>
                        </a:rPr>
                        <a:t>% populație</a:t>
                      </a:r>
                      <a:r>
                        <a:rPr lang="ro-RO" sz="1600" b="1" u="none" strike="noStrike" baseline="0" dirty="0">
                          <a:effectLst/>
                          <a:latin typeface="Arial Narrow" panose="020B0606020202030204" pitchFamily="34" charset="0"/>
                        </a:rPr>
                        <a:t> activă</a:t>
                      </a:r>
                      <a:endParaRPr lang="ro-RO" sz="1600" b="1" i="0" u="none" strike="noStrike" dirty="0">
                        <a:solidFill>
                          <a:srgbClr val="000000"/>
                        </a:solidFill>
                        <a:effectLst/>
                        <a:latin typeface="Arial Narrow" panose="020B0606020202030204" pitchFamily="34" charset="0"/>
                      </a:endParaRPr>
                    </a:p>
                  </a:txBody>
                  <a:tcPr marL="9525" marR="9525" marT="9525" marB="0" anchor="ctr"/>
                </a:tc>
                <a:extLst>
                  <a:ext uri="{0D108BD9-81ED-4DB2-BD59-A6C34878D82A}">
                    <a16:rowId xmlns:a16="http://schemas.microsoft.com/office/drawing/2014/main" val="10000"/>
                  </a:ext>
                </a:extLst>
              </a:tr>
              <a:tr h="387550">
                <a:tc>
                  <a:txBody>
                    <a:bodyPr/>
                    <a:lstStyle/>
                    <a:p>
                      <a:pPr algn="l" fontAlgn="b"/>
                      <a:r>
                        <a:rPr lang="ro-RO" sz="1600" b="1" u="none" strike="noStrike" dirty="0">
                          <a:effectLst/>
                          <a:latin typeface="Arial Narrow" panose="020B0606020202030204" pitchFamily="34" charset="0"/>
                        </a:rPr>
                        <a:t>Agricultură</a:t>
                      </a:r>
                      <a:endParaRPr lang="ro-RO" sz="1600" b="1"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r" fontAlgn="b"/>
                      <a:r>
                        <a:rPr lang="ro-RO" sz="1600" b="1" u="none" strike="noStrike" dirty="0">
                          <a:effectLst/>
                          <a:latin typeface="Arial Narrow" panose="020B0606020202030204" pitchFamily="34" charset="0"/>
                        </a:rPr>
                        <a:t>5,62%</a:t>
                      </a:r>
                      <a:endParaRPr lang="ro-RO" sz="1600" b="1"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r" fontAlgn="b"/>
                      <a:r>
                        <a:rPr lang="ro-RO" sz="1600" b="1" u="none" strike="noStrike" dirty="0">
                          <a:effectLst/>
                          <a:latin typeface="Arial Narrow" panose="020B0606020202030204" pitchFamily="34" charset="0"/>
                        </a:rPr>
                        <a:t>29,10%</a:t>
                      </a:r>
                      <a:endParaRPr lang="ro-RO" sz="1600" b="1" i="0" u="none" strike="noStrike" dirty="0">
                        <a:solidFill>
                          <a:srgbClr val="000000"/>
                        </a:solidFill>
                        <a:effectLst/>
                        <a:latin typeface="Arial Narrow" panose="020B0606020202030204" pitchFamily="34" charset="0"/>
                      </a:endParaRPr>
                    </a:p>
                  </a:txBody>
                  <a:tcPr marL="9525" marR="9525" marT="9525" marB="0" anchor="ctr"/>
                </a:tc>
                <a:extLst>
                  <a:ext uri="{0D108BD9-81ED-4DB2-BD59-A6C34878D82A}">
                    <a16:rowId xmlns:a16="http://schemas.microsoft.com/office/drawing/2014/main" val="10001"/>
                  </a:ext>
                </a:extLst>
              </a:tr>
              <a:tr h="387550">
                <a:tc>
                  <a:txBody>
                    <a:bodyPr/>
                    <a:lstStyle/>
                    <a:p>
                      <a:pPr algn="l" fontAlgn="b"/>
                      <a:r>
                        <a:rPr lang="ro-RO" sz="1600" b="1" u="none" strike="noStrike" dirty="0">
                          <a:effectLst/>
                          <a:latin typeface="Arial Narrow" panose="020B0606020202030204" pitchFamily="34" charset="0"/>
                        </a:rPr>
                        <a:t>Industrii</a:t>
                      </a:r>
                      <a:r>
                        <a:rPr lang="ro-RO" sz="1600" b="1" u="none" strike="noStrike" baseline="0" dirty="0">
                          <a:effectLst/>
                          <a:latin typeface="Arial Narrow" panose="020B0606020202030204" pitchFamily="34" charset="0"/>
                        </a:rPr>
                        <a:t> de valorificare bioresurse</a:t>
                      </a:r>
                      <a:endParaRPr lang="ro-RO" sz="1600" b="1" i="1" u="none" strike="noStrike" dirty="0">
                        <a:solidFill>
                          <a:srgbClr val="000000"/>
                        </a:solidFill>
                        <a:effectLst/>
                        <a:latin typeface="Arial Narrow" panose="020B0606020202030204" pitchFamily="34" charset="0"/>
                      </a:endParaRPr>
                    </a:p>
                  </a:txBody>
                  <a:tcPr marL="9525" marR="9525" marT="9525" marB="0" anchor="ctr"/>
                </a:tc>
                <a:tc>
                  <a:txBody>
                    <a:bodyPr/>
                    <a:lstStyle/>
                    <a:p>
                      <a:pPr algn="r" fontAlgn="b"/>
                      <a:r>
                        <a:rPr lang="ro-RO" sz="1600" b="1" u="none" strike="noStrike" dirty="0">
                          <a:effectLst/>
                          <a:latin typeface="Arial Narrow" panose="020B0606020202030204" pitchFamily="34" charset="0"/>
                        </a:rPr>
                        <a:t>7,91%</a:t>
                      </a:r>
                      <a:endParaRPr lang="ro-RO" sz="1600" b="1"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r" fontAlgn="b"/>
                      <a:r>
                        <a:rPr lang="ro-RO" sz="1600" b="1" u="none" strike="noStrike" dirty="0">
                          <a:effectLst/>
                          <a:latin typeface="Arial Narrow" panose="020B0606020202030204" pitchFamily="34" charset="0"/>
                        </a:rPr>
                        <a:t>3,23%</a:t>
                      </a:r>
                      <a:endParaRPr lang="ro-RO" sz="1600" b="1" i="0" u="none" strike="noStrike" dirty="0">
                        <a:solidFill>
                          <a:srgbClr val="000000"/>
                        </a:solidFill>
                        <a:effectLst/>
                        <a:latin typeface="Arial Narrow" panose="020B0606020202030204" pitchFamily="34" charset="0"/>
                      </a:endParaRPr>
                    </a:p>
                  </a:txBody>
                  <a:tcPr marL="9525" marR="9525" marT="9525" marB="0" anchor="ctr"/>
                </a:tc>
                <a:extLst>
                  <a:ext uri="{0D108BD9-81ED-4DB2-BD59-A6C34878D82A}">
                    <a16:rowId xmlns:a16="http://schemas.microsoft.com/office/drawing/2014/main" val="10002"/>
                  </a:ext>
                </a:extLst>
              </a:tr>
              <a:tr h="387550">
                <a:tc>
                  <a:txBody>
                    <a:bodyPr/>
                    <a:lstStyle/>
                    <a:p>
                      <a:pPr algn="r" fontAlgn="b"/>
                      <a:r>
                        <a:rPr lang="ro-RO" sz="1600" b="0" i="0" u="none" strike="noStrike" dirty="0">
                          <a:solidFill>
                            <a:schemeClr val="tx1"/>
                          </a:solidFill>
                          <a:effectLst/>
                          <a:latin typeface="Arial Narrow" panose="020B0606020202030204" pitchFamily="34" charset="0"/>
                        </a:rPr>
                        <a:t>Industria alimentară</a:t>
                      </a:r>
                    </a:p>
                  </a:txBody>
                  <a:tcPr marL="9525" marR="9525" marT="9525" marB="0" anchor="ctr"/>
                </a:tc>
                <a:tc>
                  <a:txBody>
                    <a:bodyPr/>
                    <a:lstStyle/>
                    <a:p>
                      <a:pPr algn="r" fontAlgn="b"/>
                      <a:r>
                        <a:rPr lang="ro-RO" sz="1600" b="1" u="none" strike="noStrike" dirty="0">
                          <a:solidFill>
                            <a:schemeClr val="tx1"/>
                          </a:solidFill>
                          <a:effectLst/>
                          <a:latin typeface="Arial Narrow" panose="020B0606020202030204" pitchFamily="34" charset="0"/>
                        </a:rPr>
                        <a:t>5,38%</a:t>
                      </a:r>
                      <a:endParaRPr lang="ro-RO" sz="1600" b="1" i="0" u="none" strike="noStrike" dirty="0">
                        <a:solidFill>
                          <a:schemeClr val="tx1"/>
                        </a:solidFill>
                        <a:effectLst/>
                        <a:latin typeface="Arial Narrow" panose="020B0606020202030204" pitchFamily="34" charset="0"/>
                      </a:endParaRPr>
                    </a:p>
                  </a:txBody>
                  <a:tcPr marL="9525" marR="9525" marT="9525" marB="0" anchor="ctr"/>
                </a:tc>
                <a:tc>
                  <a:txBody>
                    <a:bodyPr/>
                    <a:lstStyle/>
                    <a:p>
                      <a:pPr algn="r" fontAlgn="b"/>
                      <a:r>
                        <a:rPr lang="ro-RO" sz="1600" b="1" u="none" strike="noStrike" dirty="0">
                          <a:effectLst/>
                          <a:latin typeface="Arial Narrow" panose="020B0606020202030204" pitchFamily="34" charset="0"/>
                        </a:rPr>
                        <a:t>2,10%</a:t>
                      </a:r>
                      <a:endParaRPr lang="ro-RO" sz="1600" b="1" i="0" u="none" strike="noStrike" dirty="0">
                        <a:solidFill>
                          <a:srgbClr val="000000"/>
                        </a:solidFill>
                        <a:effectLst/>
                        <a:latin typeface="Arial Narrow" panose="020B0606020202030204" pitchFamily="34" charset="0"/>
                      </a:endParaRPr>
                    </a:p>
                  </a:txBody>
                  <a:tcPr marL="9525" marR="9525" marT="9525" marB="0" anchor="ctr"/>
                </a:tc>
                <a:extLst>
                  <a:ext uri="{0D108BD9-81ED-4DB2-BD59-A6C34878D82A}">
                    <a16:rowId xmlns:a16="http://schemas.microsoft.com/office/drawing/2014/main" val="10003"/>
                  </a:ext>
                </a:extLst>
              </a:tr>
              <a:tr h="387550">
                <a:tc>
                  <a:txBody>
                    <a:bodyPr/>
                    <a:lstStyle/>
                    <a:p>
                      <a:pPr algn="r" fontAlgn="b"/>
                      <a:r>
                        <a:rPr lang="ro-RO" sz="1600" b="0" i="0" u="none" strike="noStrike" dirty="0">
                          <a:solidFill>
                            <a:schemeClr val="tx1"/>
                          </a:solidFill>
                          <a:effectLst/>
                          <a:latin typeface="Arial Narrow" panose="020B0606020202030204" pitchFamily="34" charset="0"/>
                        </a:rPr>
                        <a:t>Celuloză și</a:t>
                      </a:r>
                      <a:r>
                        <a:rPr lang="ro-RO" sz="1600" b="0" i="0" u="none" strike="noStrike" baseline="0" dirty="0">
                          <a:solidFill>
                            <a:schemeClr val="tx1"/>
                          </a:solidFill>
                          <a:effectLst/>
                          <a:latin typeface="Arial Narrow" panose="020B0606020202030204" pitchFamily="34" charset="0"/>
                        </a:rPr>
                        <a:t> hârtie</a:t>
                      </a:r>
                      <a:endParaRPr lang="ro-RO" sz="1600" b="0" i="0" u="none" strike="noStrike" dirty="0">
                        <a:solidFill>
                          <a:schemeClr val="tx1"/>
                        </a:solidFill>
                        <a:effectLst/>
                        <a:latin typeface="Arial Narrow" panose="020B0606020202030204" pitchFamily="34" charset="0"/>
                      </a:endParaRPr>
                    </a:p>
                  </a:txBody>
                  <a:tcPr marL="9525" marR="9525" marT="9525" marB="0" anchor="ctr"/>
                </a:tc>
                <a:tc>
                  <a:txBody>
                    <a:bodyPr/>
                    <a:lstStyle/>
                    <a:p>
                      <a:pPr algn="r" fontAlgn="b"/>
                      <a:r>
                        <a:rPr lang="ro-RO" sz="1600" b="1" u="none" strike="noStrike" dirty="0">
                          <a:solidFill>
                            <a:schemeClr val="tx1"/>
                          </a:solidFill>
                          <a:effectLst/>
                          <a:latin typeface="Arial Narrow" panose="020B0606020202030204" pitchFamily="34" charset="0"/>
                        </a:rPr>
                        <a:t>1,67%</a:t>
                      </a:r>
                      <a:endParaRPr lang="ro-RO" sz="1600" b="1" i="0" u="none" strike="noStrike" dirty="0">
                        <a:solidFill>
                          <a:schemeClr val="tx1"/>
                        </a:solidFill>
                        <a:effectLst/>
                        <a:latin typeface="Arial Narrow" panose="020B0606020202030204" pitchFamily="34" charset="0"/>
                      </a:endParaRPr>
                    </a:p>
                  </a:txBody>
                  <a:tcPr marL="9525" marR="9525" marT="9525" marB="0" anchor="ctr"/>
                </a:tc>
                <a:tc>
                  <a:txBody>
                    <a:bodyPr/>
                    <a:lstStyle/>
                    <a:p>
                      <a:pPr algn="r" fontAlgn="b"/>
                      <a:r>
                        <a:rPr lang="ro-RO" sz="1600" b="1" u="none" strike="noStrike" dirty="0">
                          <a:effectLst/>
                          <a:latin typeface="Arial Narrow" panose="020B0606020202030204" pitchFamily="34" charset="0"/>
                        </a:rPr>
                        <a:t>0,82%</a:t>
                      </a:r>
                      <a:endParaRPr lang="ro-RO" sz="1600" b="1" i="0" u="none" strike="noStrike" dirty="0">
                        <a:solidFill>
                          <a:srgbClr val="000000"/>
                        </a:solidFill>
                        <a:effectLst/>
                        <a:latin typeface="Arial Narrow" panose="020B0606020202030204" pitchFamily="34" charset="0"/>
                      </a:endParaRPr>
                    </a:p>
                  </a:txBody>
                  <a:tcPr marL="9525" marR="9525" marT="9525" marB="0" anchor="ctr"/>
                </a:tc>
                <a:extLst>
                  <a:ext uri="{0D108BD9-81ED-4DB2-BD59-A6C34878D82A}">
                    <a16:rowId xmlns:a16="http://schemas.microsoft.com/office/drawing/2014/main" val="10004"/>
                  </a:ext>
                </a:extLst>
              </a:tr>
              <a:tr h="387550">
                <a:tc>
                  <a:txBody>
                    <a:bodyPr/>
                    <a:lstStyle/>
                    <a:p>
                      <a:pPr algn="r" fontAlgn="b"/>
                      <a:r>
                        <a:rPr lang="ro-RO" sz="1600" b="0" u="none" strike="noStrike" dirty="0">
                          <a:solidFill>
                            <a:schemeClr val="tx1"/>
                          </a:solidFill>
                          <a:effectLst/>
                          <a:latin typeface="Arial Narrow" panose="020B0606020202030204" pitchFamily="34" charset="0"/>
                        </a:rPr>
                        <a:t>Bio-energie</a:t>
                      </a:r>
                      <a:endParaRPr lang="ro-RO" sz="1600" b="0" i="0" u="none" strike="noStrike" dirty="0">
                        <a:solidFill>
                          <a:schemeClr val="tx1"/>
                        </a:solidFill>
                        <a:effectLst/>
                        <a:latin typeface="Arial Narrow" panose="020B0606020202030204" pitchFamily="34" charset="0"/>
                      </a:endParaRPr>
                    </a:p>
                  </a:txBody>
                  <a:tcPr marL="9525" marR="9525" marT="9525" marB="0" anchor="ctr"/>
                </a:tc>
                <a:tc>
                  <a:txBody>
                    <a:bodyPr/>
                    <a:lstStyle/>
                    <a:p>
                      <a:pPr algn="r" fontAlgn="b"/>
                      <a:r>
                        <a:rPr lang="ro-RO" sz="1600" b="1" u="none" strike="noStrike" dirty="0">
                          <a:solidFill>
                            <a:schemeClr val="tx1"/>
                          </a:solidFill>
                          <a:effectLst/>
                          <a:latin typeface="Arial Narrow" panose="020B0606020202030204" pitchFamily="34" charset="0"/>
                        </a:rPr>
                        <a:t>0,72%</a:t>
                      </a:r>
                      <a:endParaRPr lang="ro-RO" sz="1600" b="1" i="0" u="none" strike="noStrike" dirty="0">
                        <a:solidFill>
                          <a:schemeClr val="tx1"/>
                        </a:solidFill>
                        <a:effectLst/>
                        <a:latin typeface="Arial Narrow" panose="020B0606020202030204" pitchFamily="34" charset="0"/>
                      </a:endParaRPr>
                    </a:p>
                  </a:txBody>
                  <a:tcPr marL="9525" marR="9525" marT="9525" marB="0" anchor="ctr"/>
                </a:tc>
                <a:tc>
                  <a:txBody>
                    <a:bodyPr/>
                    <a:lstStyle/>
                    <a:p>
                      <a:pPr algn="r" fontAlgn="b"/>
                      <a:r>
                        <a:rPr lang="ro-RO" sz="1600" b="1" u="none" strike="noStrike" dirty="0">
                          <a:effectLst/>
                          <a:latin typeface="Arial Narrow" panose="020B0606020202030204" pitchFamily="34" charset="0"/>
                        </a:rPr>
                        <a:t>0,28%</a:t>
                      </a:r>
                      <a:endParaRPr lang="ro-RO" sz="1600" b="1" i="0" u="none" strike="noStrike" dirty="0">
                        <a:solidFill>
                          <a:srgbClr val="000000"/>
                        </a:solidFill>
                        <a:effectLst/>
                        <a:latin typeface="Arial Narrow" panose="020B0606020202030204" pitchFamily="34" charset="0"/>
                      </a:endParaRPr>
                    </a:p>
                  </a:txBody>
                  <a:tcPr marL="9525" marR="9525" marT="9525" marB="0" anchor="ctr"/>
                </a:tc>
                <a:extLst>
                  <a:ext uri="{0D108BD9-81ED-4DB2-BD59-A6C34878D82A}">
                    <a16:rowId xmlns:a16="http://schemas.microsoft.com/office/drawing/2014/main" val="10005"/>
                  </a:ext>
                </a:extLst>
              </a:tr>
              <a:tr h="387550">
                <a:tc>
                  <a:txBody>
                    <a:bodyPr/>
                    <a:lstStyle/>
                    <a:p>
                      <a:pPr algn="r" fontAlgn="b"/>
                      <a:r>
                        <a:rPr lang="ro-RO" sz="1600" b="0" i="0" u="none" strike="noStrike" dirty="0">
                          <a:solidFill>
                            <a:schemeClr val="tx1"/>
                          </a:solidFill>
                          <a:effectLst/>
                          <a:latin typeface="Arial Narrow" panose="020B0606020202030204" pitchFamily="34" charset="0"/>
                        </a:rPr>
                        <a:t>Chimie</a:t>
                      </a:r>
                      <a:r>
                        <a:rPr lang="ro-RO" sz="1600" b="0" i="0" u="none" strike="noStrike" baseline="0" dirty="0">
                          <a:solidFill>
                            <a:schemeClr val="tx1"/>
                          </a:solidFill>
                          <a:effectLst/>
                          <a:latin typeface="Arial Narrow" panose="020B0606020202030204" pitchFamily="34" charset="0"/>
                        </a:rPr>
                        <a:t> verde</a:t>
                      </a:r>
                      <a:endParaRPr lang="ro-RO" sz="1600" b="0" i="0" u="none" strike="noStrike" dirty="0">
                        <a:solidFill>
                          <a:schemeClr val="tx1"/>
                        </a:solidFill>
                        <a:effectLst/>
                        <a:latin typeface="Arial Narrow" panose="020B0606020202030204" pitchFamily="34" charset="0"/>
                      </a:endParaRPr>
                    </a:p>
                  </a:txBody>
                  <a:tcPr marL="9525" marR="9525" marT="9525" marB="0" anchor="ctr"/>
                </a:tc>
                <a:tc>
                  <a:txBody>
                    <a:bodyPr/>
                    <a:lstStyle/>
                    <a:p>
                      <a:pPr algn="r" fontAlgn="b"/>
                      <a:r>
                        <a:rPr lang="ro-RO" sz="1600" b="1" u="none" strike="noStrike" dirty="0">
                          <a:solidFill>
                            <a:schemeClr val="tx1"/>
                          </a:solidFill>
                          <a:effectLst/>
                          <a:latin typeface="Arial Narrow" panose="020B0606020202030204" pitchFamily="34" charset="0"/>
                        </a:rPr>
                        <a:t>0,14%</a:t>
                      </a:r>
                      <a:endParaRPr lang="ro-RO" sz="1600" b="1" i="0" u="none" strike="noStrike" dirty="0">
                        <a:solidFill>
                          <a:schemeClr val="tx1"/>
                        </a:solidFill>
                        <a:effectLst/>
                        <a:latin typeface="Arial Narrow" panose="020B0606020202030204" pitchFamily="34" charset="0"/>
                      </a:endParaRPr>
                    </a:p>
                  </a:txBody>
                  <a:tcPr marL="9525" marR="9525" marT="9525" marB="0" anchor="ctr"/>
                </a:tc>
                <a:tc>
                  <a:txBody>
                    <a:bodyPr/>
                    <a:lstStyle/>
                    <a:p>
                      <a:pPr algn="r" fontAlgn="b"/>
                      <a:r>
                        <a:rPr lang="ro-RO" sz="1600" b="1" u="none" strike="noStrike" dirty="0">
                          <a:effectLst/>
                          <a:latin typeface="Arial Narrow" panose="020B0606020202030204" pitchFamily="34" charset="0"/>
                        </a:rPr>
                        <a:t>0,03%</a:t>
                      </a:r>
                      <a:endParaRPr lang="ro-RO" sz="1600" b="1" i="0" u="none" strike="noStrike" dirty="0">
                        <a:solidFill>
                          <a:srgbClr val="000000"/>
                        </a:solidFill>
                        <a:effectLst/>
                        <a:latin typeface="Arial Narrow" panose="020B0606020202030204" pitchFamily="34" charset="0"/>
                      </a:endParaRPr>
                    </a:p>
                  </a:txBody>
                  <a:tcPr marL="9525" marR="9525" marT="9525" marB="0" anchor="ctr"/>
                </a:tc>
                <a:extLst>
                  <a:ext uri="{0D108BD9-81ED-4DB2-BD59-A6C34878D82A}">
                    <a16:rowId xmlns:a16="http://schemas.microsoft.com/office/drawing/2014/main" val="10006"/>
                  </a:ext>
                </a:extLst>
              </a:tr>
              <a:tr h="387550">
                <a:tc>
                  <a:txBody>
                    <a:bodyPr/>
                    <a:lstStyle/>
                    <a:p>
                      <a:pPr algn="l" fontAlgn="b"/>
                      <a:r>
                        <a:rPr lang="ro-RO" sz="1600" b="1" u="none" strike="noStrike" dirty="0">
                          <a:effectLst/>
                          <a:latin typeface="Arial Narrow" panose="020B0606020202030204" pitchFamily="34" charset="0"/>
                        </a:rPr>
                        <a:t>Bio-economie</a:t>
                      </a:r>
                      <a:r>
                        <a:rPr lang="ro-RO" sz="1600" b="1" u="none" strike="noStrike" baseline="0" dirty="0">
                          <a:effectLst/>
                          <a:latin typeface="Arial Narrow" panose="020B0606020202030204" pitchFamily="34" charset="0"/>
                        </a:rPr>
                        <a:t> farmaceutică</a:t>
                      </a:r>
                      <a:endParaRPr lang="ro-RO" sz="1600" b="1"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r" fontAlgn="b"/>
                      <a:r>
                        <a:rPr lang="ro-RO" sz="1600" b="1" u="none" strike="noStrike" dirty="0">
                          <a:effectLst/>
                          <a:latin typeface="Arial Narrow" panose="020B0606020202030204" pitchFamily="34" charset="0"/>
                        </a:rPr>
                        <a:t>0,12%</a:t>
                      </a:r>
                      <a:endParaRPr lang="ro-RO" sz="1600" b="1"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r" fontAlgn="b"/>
                      <a:r>
                        <a:rPr lang="ro-RO" sz="1600" b="1" u="none" strike="noStrike" dirty="0">
                          <a:effectLst/>
                          <a:latin typeface="Arial Narrow" panose="020B0606020202030204" pitchFamily="34" charset="0"/>
                        </a:rPr>
                        <a:t>0,02%</a:t>
                      </a:r>
                      <a:endParaRPr lang="ro-RO" sz="1600" b="1" i="0" u="none" strike="noStrike" dirty="0">
                        <a:solidFill>
                          <a:srgbClr val="000000"/>
                        </a:solidFill>
                        <a:effectLst/>
                        <a:latin typeface="Arial Narrow" panose="020B0606020202030204" pitchFamily="34" charset="0"/>
                      </a:endParaRPr>
                    </a:p>
                  </a:txBody>
                  <a:tcPr marL="9525" marR="9525" marT="9525" marB="0" anchor="ctr"/>
                </a:tc>
                <a:extLst>
                  <a:ext uri="{0D108BD9-81ED-4DB2-BD59-A6C34878D82A}">
                    <a16:rowId xmlns:a16="http://schemas.microsoft.com/office/drawing/2014/main" val="10007"/>
                  </a:ext>
                </a:extLst>
              </a:tr>
              <a:tr h="387550">
                <a:tc>
                  <a:txBody>
                    <a:bodyPr/>
                    <a:lstStyle/>
                    <a:p>
                      <a:pPr algn="r" fontAlgn="b"/>
                      <a:r>
                        <a:rPr lang="ro-RO" sz="1600" b="0" u="none" strike="noStrike" dirty="0">
                          <a:effectLst/>
                          <a:latin typeface="Arial Narrow" panose="020B0606020202030204" pitchFamily="34" charset="0"/>
                        </a:rPr>
                        <a:t>Bio-farmaceutice</a:t>
                      </a:r>
                      <a:endParaRPr lang="ro-RO" sz="1600" b="0"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r" fontAlgn="b"/>
                      <a:r>
                        <a:rPr lang="ro-RO" sz="1600" b="1" u="none" strike="noStrike" dirty="0">
                          <a:effectLst/>
                          <a:latin typeface="Arial Narrow" panose="020B0606020202030204" pitchFamily="34" charset="0"/>
                        </a:rPr>
                        <a:t>0,05%</a:t>
                      </a:r>
                      <a:endParaRPr lang="ro-RO" sz="1600" b="1" i="0" u="none" strike="noStrike" dirty="0">
                        <a:solidFill>
                          <a:srgbClr val="000000"/>
                        </a:solidFill>
                        <a:effectLst/>
                        <a:latin typeface="Arial Narrow" panose="020B0606020202030204" pitchFamily="34" charset="0"/>
                      </a:endParaRPr>
                    </a:p>
                  </a:txBody>
                  <a:tcPr marL="9525" marR="9525" marT="9525" marB="0" anchor="ctr"/>
                </a:tc>
                <a:tc>
                  <a:txBody>
                    <a:bodyPr/>
                    <a:lstStyle/>
                    <a:p>
                      <a:pPr algn="r" fontAlgn="b"/>
                      <a:r>
                        <a:rPr lang="ro-RO" sz="1600" b="1" u="none" strike="noStrike" dirty="0">
                          <a:effectLst/>
                          <a:latin typeface="Arial Narrow" panose="020B0606020202030204" pitchFamily="34" charset="0"/>
                        </a:rPr>
                        <a:t>0,01%</a:t>
                      </a:r>
                      <a:endParaRPr lang="ro-RO" sz="1600" b="1" i="0" u="none" strike="noStrike" dirty="0">
                        <a:solidFill>
                          <a:srgbClr val="000000"/>
                        </a:solidFill>
                        <a:effectLst/>
                        <a:latin typeface="Arial Narrow" panose="020B0606020202030204" pitchFamily="34" charset="0"/>
                      </a:endParaRPr>
                    </a:p>
                  </a:txBody>
                  <a:tcPr marL="9525" marR="9525" marT="9525" marB="0" anchor="ctr"/>
                </a:tc>
                <a:extLst>
                  <a:ext uri="{0D108BD9-81ED-4DB2-BD59-A6C34878D82A}">
                    <a16:rowId xmlns:a16="http://schemas.microsoft.com/office/drawing/2014/main" val="10008"/>
                  </a:ext>
                </a:extLst>
              </a:tr>
            </a:tbl>
          </a:graphicData>
        </a:graphic>
      </p:graphicFrame>
      <p:sp>
        <p:nvSpPr>
          <p:cNvPr id="3" name="Balon text: dreptunghi cu colțuri rotunjite 2"/>
          <p:cNvSpPr/>
          <p:nvPr/>
        </p:nvSpPr>
        <p:spPr>
          <a:xfrm>
            <a:off x="2499919" y="1216404"/>
            <a:ext cx="2013358" cy="553673"/>
          </a:xfrm>
          <a:prstGeom prst="wedgeRoundRectCallout">
            <a:avLst>
              <a:gd name="adj1" fmla="val -39583"/>
              <a:gd name="adj2" fmla="val 197349"/>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ro-RO" b="1" dirty="0">
                <a:solidFill>
                  <a:schemeClr val="tx1"/>
                </a:solidFill>
                <a:latin typeface="Arial Narrow" panose="020B0606020202030204" pitchFamily="34" charset="0"/>
              </a:rPr>
              <a:t>Productivitate scăzută</a:t>
            </a:r>
          </a:p>
        </p:txBody>
      </p:sp>
    </p:spTree>
    <p:extLst>
      <p:ext uri="{BB962C8B-B14F-4D97-AF65-F5344CB8AC3E}">
        <p14:creationId xmlns:p14="http://schemas.microsoft.com/office/powerpoint/2010/main" val="18515851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a:t>Răspunsuri medicină veterinară și zootehnie</a:t>
            </a:r>
          </a:p>
        </p:txBody>
      </p:sp>
      <p:sp>
        <p:nvSpPr>
          <p:cNvPr id="4" name="Substituent conținut 3"/>
          <p:cNvSpPr>
            <a:spLocks noGrp="1"/>
          </p:cNvSpPr>
          <p:nvPr>
            <p:ph idx="1"/>
          </p:nvPr>
        </p:nvSpPr>
        <p:spPr>
          <a:xfrm>
            <a:off x="109057" y="1663539"/>
            <a:ext cx="3162649" cy="4822825"/>
          </a:xfrm>
        </p:spPr>
        <p:txBody>
          <a:bodyPr/>
          <a:lstStyle/>
          <a:p>
            <a:pPr algn="just">
              <a:lnSpc>
                <a:spcPct val="125000"/>
              </a:lnSpc>
              <a:spcAft>
                <a:spcPts val="0"/>
              </a:spcAft>
              <a:tabLst>
                <a:tab pos="226695" algn="l"/>
              </a:tabLst>
            </a:pPr>
            <a:r>
              <a:rPr lang="ro-RO" sz="1200" dirty="0" err="1">
                <a:latin typeface="Cambria" panose="02040503050406030204" pitchFamily="18" charset="0"/>
                <a:ea typeface="SimSun" panose="02010600030101010101" pitchFamily="2" charset="-122"/>
                <a:cs typeface="Times New Roman" panose="02020603050405020304" pitchFamily="18" charset="0"/>
              </a:rPr>
              <a:t>Respondentii</a:t>
            </a:r>
            <a:r>
              <a:rPr lang="ro-RO" sz="1200" dirty="0">
                <a:latin typeface="Cambria" panose="02040503050406030204" pitchFamily="18" charset="0"/>
                <a:ea typeface="SimSun" panose="02010600030101010101" pitchFamily="2" charset="-122"/>
                <a:cs typeface="Times New Roman" panose="02020603050405020304" pitchFamily="18" charset="0"/>
              </a:rPr>
              <a:t> considera ca 3 (</a:t>
            </a:r>
            <a:r>
              <a:rPr lang="ro-RO" sz="1200" i="1" dirty="0" err="1">
                <a:latin typeface="Cambria" panose="02040503050406030204" pitchFamily="18" charset="0"/>
                <a:ea typeface="Times New Roman" panose="02020603050405020304" pitchFamily="18" charset="0"/>
                <a:cs typeface="Times New Roman" panose="02020603050405020304" pitchFamily="18" charset="0"/>
              </a:rPr>
              <a:t>Lant</a:t>
            </a:r>
            <a:r>
              <a:rPr lang="ro-RO" sz="1200" i="1" dirty="0">
                <a:latin typeface="Cambria" panose="02040503050406030204" pitchFamily="18" charset="0"/>
                <a:ea typeface="Times New Roman" panose="02020603050405020304" pitchFamily="18" charset="0"/>
                <a:cs typeface="Times New Roman" panose="02020603050405020304" pitchFamily="18" charset="0"/>
              </a:rPr>
              <a:t> eficient de furajare, cu abandonarea </a:t>
            </a:r>
            <a:r>
              <a:rPr lang="ro-RO" sz="1200" i="1" dirty="0" err="1">
                <a:latin typeface="Cambria" panose="02040503050406030204" pitchFamily="18" charset="0"/>
                <a:ea typeface="Times New Roman" panose="02020603050405020304" pitchFamily="18" charset="0"/>
                <a:cs typeface="Times New Roman" panose="02020603050405020304" pitchFamily="18" charset="0"/>
              </a:rPr>
              <a:t>utilizarii</a:t>
            </a:r>
            <a:r>
              <a:rPr lang="ro-RO" sz="1200" i="1" dirty="0">
                <a:latin typeface="Cambria" panose="02040503050406030204" pitchFamily="18" charset="0"/>
                <a:ea typeface="Times New Roman" panose="02020603050405020304" pitchFamily="18" charset="0"/>
                <a:cs typeface="Times New Roman" panose="02020603050405020304" pitchFamily="18" charset="0"/>
              </a:rPr>
              <a:t> unor aditivi </a:t>
            </a:r>
            <a:r>
              <a:rPr lang="ro-RO" sz="1200" i="1" dirty="0" err="1">
                <a:latin typeface="Cambria" panose="02040503050406030204" pitchFamily="18" charset="0"/>
                <a:ea typeface="Times New Roman" panose="02020603050405020304" pitchFamily="18" charset="0"/>
                <a:cs typeface="Times New Roman" panose="02020603050405020304" pitchFamily="18" charset="0"/>
              </a:rPr>
              <a:t>controversati</a:t>
            </a:r>
            <a:r>
              <a:rPr lang="ro-RO" sz="1200" i="1" dirty="0">
                <a:latin typeface="Cambria" panose="02040503050406030204" pitchFamily="18" charset="0"/>
                <a:ea typeface="Times New Roman" panose="02020603050405020304" pitchFamily="18" charset="0"/>
                <a:cs typeface="Times New Roman" panose="02020603050405020304" pitchFamily="18" charset="0"/>
              </a:rPr>
              <a:t> (ca de ex. antibioticele utilizate pentru stimularea </a:t>
            </a:r>
            <a:r>
              <a:rPr lang="ro-RO" sz="1200" i="1" dirty="0" err="1">
                <a:latin typeface="Cambria" panose="02040503050406030204" pitchFamily="18" charset="0"/>
                <a:ea typeface="Times New Roman" panose="02020603050405020304" pitchFamily="18" charset="0"/>
                <a:cs typeface="Times New Roman" panose="02020603050405020304" pitchFamily="18" charset="0"/>
              </a:rPr>
              <a:t>cresterii</a:t>
            </a:r>
            <a:r>
              <a:rPr lang="ro-RO" sz="1200" i="1" dirty="0">
                <a:latin typeface="Cambria" panose="02040503050406030204" pitchFamily="18" charset="0"/>
                <a:ea typeface="Times New Roman" panose="02020603050405020304" pitchFamily="18" charset="0"/>
                <a:cs typeface="Times New Roman" panose="02020603050405020304" pitchFamily="18" charset="0"/>
              </a:rPr>
              <a:t> si </a:t>
            </a:r>
            <a:r>
              <a:rPr lang="ro-RO" sz="1200" i="1" dirty="0" err="1">
                <a:latin typeface="Cambria" panose="02040503050406030204" pitchFamily="18" charset="0"/>
                <a:ea typeface="Times New Roman" panose="02020603050405020304" pitchFamily="18" charset="0"/>
                <a:cs typeface="Times New Roman" panose="02020603050405020304" pitchFamily="18" charset="0"/>
              </a:rPr>
              <a:t>dezvoltarii</a:t>
            </a:r>
            <a:r>
              <a:rPr lang="ro-RO" sz="1200" i="1" dirty="0">
                <a:latin typeface="Cambria" panose="02040503050406030204" pitchFamily="18" charset="0"/>
                <a:ea typeface="Times New Roman" panose="02020603050405020304" pitchFamily="18" charset="0"/>
                <a:cs typeface="Times New Roman" panose="02020603050405020304" pitchFamily="18" charset="0"/>
              </a:rPr>
              <a:t> animalelor)</a:t>
            </a:r>
            <a:r>
              <a:rPr lang="ro-RO" sz="1200" dirty="0">
                <a:latin typeface="Cambria" panose="02040503050406030204" pitchFamily="18" charset="0"/>
                <a:ea typeface="Times New Roman" panose="02020603050405020304" pitchFamily="18" charset="0"/>
                <a:cs typeface="Times New Roman" panose="02020603050405020304" pitchFamily="18" charset="0"/>
              </a:rPr>
              <a:t> </a:t>
            </a:r>
            <a:r>
              <a:rPr lang="ro-RO" sz="1200" dirty="0">
                <a:latin typeface="Cambria" panose="02040503050406030204" pitchFamily="18" charset="0"/>
                <a:ea typeface="SimSun" panose="02010600030101010101" pitchFamily="2" charset="-122"/>
                <a:cs typeface="Times New Roman" panose="02020603050405020304" pitchFamily="18" charset="0"/>
              </a:rPr>
              <a:t> este </a:t>
            </a:r>
            <a:r>
              <a:rPr lang="ro-RO" sz="1200" dirty="0" err="1">
                <a:latin typeface="Cambria" panose="02040503050406030204" pitchFamily="18" charset="0"/>
                <a:ea typeface="SimSun" panose="02010600030101010101" pitchFamily="2" charset="-122"/>
                <a:cs typeface="Times New Roman" panose="02020603050405020304" pitchFamily="18" charset="0"/>
              </a:rPr>
              <a:t>directia</a:t>
            </a:r>
            <a:r>
              <a:rPr lang="ro-RO" sz="1200" dirty="0">
                <a:latin typeface="Cambria" panose="02040503050406030204" pitchFamily="18" charset="0"/>
                <a:ea typeface="SimSun" panose="02010600030101010101" pitchFamily="2" charset="-122"/>
                <a:cs typeface="Times New Roman" panose="02020603050405020304" pitchFamily="18" charset="0"/>
              </a:rPr>
              <a:t> cu cel mai semnificativ impact, considerat astfel de </a:t>
            </a:r>
            <a:r>
              <a:rPr lang="ro-RO" sz="1200" dirty="0" err="1">
                <a:latin typeface="Cambria" panose="02040503050406030204" pitchFamily="18" charset="0"/>
                <a:ea typeface="SimSun" panose="02010600030101010101" pitchFamily="2" charset="-122"/>
                <a:cs typeface="Times New Roman" panose="02020603050405020304" pitchFamily="18" charset="0"/>
              </a:rPr>
              <a:t>catre</a:t>
            </a:r>
            <a:r>
              <a:rPr lang="ro-RO" sz="1200" dirty="0">
                <a:latin typeface="Cambria" panose="02040503050406030204" pitchFamily="18" charset="0"/>
                <a:ea typeface="SimSun" panose="02010600030101010101" pitchFamily="2" charset="-122"/>
                <a:cs typeface="Times New Roman" panose="02020603050405020304" pitchFamily="18" charset="0"/>
              </a:rPr>
              <a:t> 63.3% dintre </a:t>
            </a:r>
            <a:r>
              <a:rPr lang="ro-RO" sz="1200" dirty="0" err="1">
                <a:latin typeface="Cambria" panose="02040503050406030204" pitchFamily="18" charset="0"/>
                <a:ea typeface="SimSun" panose="02010600030101010101" pitchFamily="2" charset="-122"/>
                <a:cs typeface="Times New Roman" panose="02020603050405020304" pitchFamily="18" charset="0"/>
              </a:rPr>
              <a:t>respondenti</a:t>
            </a:r>
            <a:r>
              <a:rPr lang="ro-RO" sz="1200" dirty="0">
                <a:latin typeface="Cambria" panose="02040503050406030204" pitchFamily="18" charset="0"/>
                <a:ea typeface="SimSun" panose="02010600030101010101" pitchFamily="2" charset="-122"/>
                <a:cs typeface="Times New Roman" panose="02020603050405020304" pitchFamily="18" charset="0"/>
              </a:rPr>
              <a:t>, fiind de asemenea </a:t>
            </a:r>
            <a:r>
              <a:rPr lang="ro-RO" sz="1200" dirty="0" err="1">
                <a:latin typeface="Cambria" panose="02040503050406030204" pitchFamily="18" charset="0"/>
                <a:ea typeface="SimSun" panose="02010600030101010101" pitchFamily="2" charset="-122"/>
                <a:cs typeface="Times New Roman" panose="02020603050405020304" pitchFamily="18" charset="0"/>
              </a:rPr>
              <a:t>directia</a:t>
            </a:r>
            <a:r>
              <a:rPr lang="ro-RO" sz="1200" dirty="0">
                <a:latin typeface="Cambria" panose="02040503050406030204" pitchFamily="18" charset="0"/>
                <a:ea typeface="SimSun" panose="02010600030101010101" pitchFamily="2" charset="-122"/>
                <a:cs typeface="Times New Roman" panose="02020603050405020304" pitchFamily="18" charset="0"/>
              </a:rPr>
              <a:t> care a primit procentul cel mai mare de scoruri superioare 4 si 5,  86% dintre </a:t>
            </a:r>
            <a:r>
              <a:rPr lang="ro-RO" sz="1200" dirty="0" err="1">
                <a:latin typeface="Cambria" panose="02040503050406030204" pitchFamily="18" charset="0"/>
                <a:ea typeface="SimSun" panose="02010600030101010101" pitchFamily="2" charset="-122"/>
                <a:cs typeface="Times New Roman" panose="02020603050405020304" pitchFamily="18" charset="0"/>
              </a:rPr>
              <a:t>respondenti</a:t>
            </a:r>
            <a:r>
              <a:rPr lang="ro-RO" sz="1200" dirty="0">
                <a:latin typeface="Cambria" panose="02040503050406030204" pitchFamily="18" charset="0"/>
                <a:ea typeface="SimSun" panose="02010600030101010101" pitchFamily="2" charset="-122"/>
                <a:cs typeface="Times New Roman" panose="02020603050405020304" pitchFamily="18" charset="0"/>
              </a:rPr>
              <a:t>.</a:t>
            </a:r>
            <a:endParaRPr lang="ro-RO" sz="1200" dirty="0">
              <a:latin typeface="Cambria" panose="02040503050406030204" pitchFamily="18" charset="0"/>
              <a:ea typeface="Cambria" panose="02040503050406030204" pitchFamily="18" charset="0"/>
              <a:cs typeface="Times New Roman" panose="02020603050405020304" pitchFamily="18" charset="0"/>
            </a:endParaRPr>
          </a:p>
          <a:p>
            <a:pPr algn="just">
              <a:lnSpc>
                <a:spcPct val="125000"/>
              </a:lnSpc>
              <a:spcAft>
                <a:spcPts val="0"/>
              </a:spcAft>
              <a:tabLst>
                <a:tab pos="226695" algn="l"/>
              </a:tabLst>
            </a:pPr>
            <a:r>
              <a:rPr lang="ro-RO" sz="1200" dirty="0">
                <a:latin typeface="Cambria" panose="02040503050406030204" pitchFamily="18" charset="0"/>
                <a:ea typeface="SimSun" panose="02010600030101010101" pitchFamily="2" charset="-122"/>
                <a:cs typeface="Times New Roman" panose="02020603050405020304" pitchFamily="18" charset="0"/>
              </a:rPr>
              <a:t> </a:t>
            </a:r>
            <a:r>
              <a:rPr lang="ro-RO" sz="1200" dirty="0" err="1">
                <a:latin typeface="Cambria" panose="02040503050406030204" pitchFamily="18" charset="0"/>
                <a:ea typeface="SimSun" panose="02010600030101010101" pitchFamily="2" charset="-122"/>
                <a:cs typeface="Times New Roman" panose="02020603050405020304" pitchFamily="18" charset="0"/>
              </a:rPr>
              <a:t>Directia</a:t>
            </a:r>
            <a:r>
              <a:rPr lang="ro-RO" sz="1200" dirty="0">
                <a:latin typeface="Cambria" panose="02040503050406030204" pitchFamily="18" charset="0"/>
                <a:ea typeface="SimSun" panose="02010600030101010101" pitchFamily="2" charset="-122"/>
                <a:cs typeface="Times New Roman" panose="02020603050405020304" pitchFamily="18" charset="0"/>
              </a:rPr>
              <a:t>   (</a:t>
            </a:r>
            <a:r>
              <a:rPr lang="ro-RO" sz="1200" i="1" dirty="0">
                <a:latin typeface="Cambria" panose="02040503050406030204" pitchFamily="18" charset="0"/>
                <a:ea typeface="Times New Roman" panose="02020603050405020304" pitchFamily="18" charset="0"/>
                <a:cs typeface="Times New Roman" panose="02020603050405020304" pitchFamily="18" charset="0"/>
              </a:rPr>
              <a:t>Valorificarea excretei si a </a:t>
            </a:r>
            <a:r>
              <a:rPr lang="ro-RO" sz="1200" i="1" dirty="0" err="1">
                <a:latin typeface="Cambria" panose="02040503050406030204" pitchFamily="18" charset="0"/>
                <a:ea typeface="Times New Roman" panose="02020603050405020304" pitchFamily="18" charset="0"/>
                <a:cs typeface="Times New Roman" panose="02020603050405020304" pitchFamily="18" charset="0"/>
              </a:rPr>
              <a:t>deseurilor</a:t>
            </a:r>
            <a:r>
              <a:rPr lang="ro-RO" sz="1200" i="1" dirty="0">
                <a:latin typeface="Cambria" panose="02040503050406030204" pitchFamily="18" charset="0"/>
                <a:ea typeface="Times New Roman" panose="02020603050405020304" pitchFamily="18" charset="0"/>
                <a:cs typeface="Times New Roman" panose="02020603050405020304" pitchFamily="18" charset="0"/>
              </a:rPr>
              <a:t>, in conformitate cu principiile economiei circulare, pentru producerea de furaje, </a:t>
            </a:r>
            <a:r>
              <a:rPr lang="ro-RO" sz="1200" i="1" dirty="0" err="1">
                <a:latin typeface="Cambria" panose="02040503050406030204" pitchFamily="18" charset="0"/>
                <a:ea typeface="Times New Roman" panose="02020603050405020304" pitchFamily="18" charset="0"/>
                <a:cs typeface="Times New Roman" panose="02020603050405020304" pitchFamily="18" charset="0"/>
              </a:rPr>
              <a:t>fertilizanti</a:t>
            </a:r>
            <a:r>
              <a:rPr lang="ro-RO" sz="1200" i="1" dirty="0">
                <a:latin typeface="Cambria" panose="02040503050406030204" pitchFamily="18" charset="0"/>
                <a:ea typeface="Times New Roman" panose="02020603050405020304" pitchFamily="18" charset="0"/>
                <a:cs typeface="Times New Roman" panose="02020603050405020304" pitchFamily="18" charset="0"/>
              </a:rPr>
              <a:t>, </a:t>
            </a:r>
            <a:r>
              <a:rPr lang="ro-RO" sz="1200" i="1" dirty="0" err="1">
                <a:latin typeface="Cambria" panose="02040503050406030204" pitchFamily="18" charset="0"/>
                <a:ea typeface="Times New Roman" panose="02020603050405020304" pitchFamily="18" charset="0"/>
                <a:cs typeface="Times New Roman" panose="02020603050405020304" pitchFamily="18" charset="0"/>
              </a:rPr>
              <a:t>biostimulanti</a:t>
            </a:r>
            <a:r>
              <a:rPr lang="ro-RO" sz="1200" i="1" dirty="0">
                <a:latin typeface="Cambria" panose="02040503050406030204" pitchFamily="18" charset="0"/>
                <a:ea typeface="Times New Roman" panose="02020603050405020304" pitchFamily="18" charset="0"/>
                <a:cs typeface="Times New Roman" panose="02020603050405020304" pitchFamily="18" charset="0"/>
              </a:rPr>
              <a:t> pentru plante, energie</a:t>
            </a:r>
            <a:r>
              <a:rPr lang="ro-RO" sz="1200" dirty="0">
                <a:latin typeface="Cambria" panose="02040503050406030204" pitchFamily="18" charset="0"/>
                <a:ea typeface="SimSun" panose="02010600030101010101" pitchFamily="2" charset="-122"/>
                <a:cs typeface="Times New Roman" panose="02020603050405020304" pitchFamily="18" charset="0"/>
              </a:rPr>
              <a:t>) este cea de-a doua </a:t>
            </a:r>
            <a:r>
              <a:rPr lang="ro-RO" sz="1200" dirty="0" err="1">
                <a:latin typeface="Cambria" panose="02040503050406030204" pitchFamily="18" charset="0"/>
                <a:ea typeface="SimSun" panose="02010600030101010101" pitchFamily="2" charset="-122"/>
                <a:cs typeface="Times New Roman" panose="02020603050405020304" pitchFamily="18" charset="0"/>
              </a:rPr>
              <a:t>directie</a:t>
            </a:r>
            <a:r>
              <a:rPr lang="ro-RO" sz="1200" dirty="0">
                <a:latin typeface="Cambria" panose="02040503050406030204" pitchFamily="18" charset="0"/>
                <a:ea typeface="SimSun" panose="02010600030101010101" pitchFamily="2" charset="-122"/>
                <a:cs typeface="Times New Roman" panose="02020603050405020304" pitchFamily="18" charset="0"/>
              </a:rPr>
              <a:t> </a:t>
            </a:r>
            <a:r>
              <a:rPr lang="ro-RO" sz="1200" dirty="0" err="1">
                <a:latin typeface="Cambria" panose="02040503050406030204" pitchFamily="18" charset="0"/>
                <a:ea typeface="SimSun" panose="02010600030101010101" pitchFamily="2" charset="-122"/>
                <a:cs typeface="Times New Roman" panose="02020603050405020304" pitchFamily="18" charset="0"/>
              </a:rPr>
              <a:t>consdierata</a:t>
            </a:r>
            <a:r>
              <a:rPr lang="ro-RO" sz="1200" dirty="0">
                <a:latin typeface="Cambria" panose="02040503050406030204" pitchFamily="18" charset="0"/>
                <a:ea typeface="SimSun" panose="02010600030101010101" pitchFamily="2" charset="-122"/>
                <a:cs typeface="Times New Roman" panose="02020603050405020304" pitchFamily="18" charset="0"/>
              </a:rPr>
              <a:t> semnificativa, primind 60.4% scoruri 5 si  79% scoruri 4 si 5.</a:t>
            </a:r>
            <a:endParaRPr lang="ro-RO" sz="1200" dirty="0">
              <a:latin typeface="Cambria" panose="02040503050406030204" pitchFamily="18" charset="0"/>
              <a:ea typeface="Cambria" panose="02040503050406030204" pitchFamily="18" charset="0"/>
              <a:cs typeface="Times New Roman" panose="02020603050405020304" pitchFamily="18" charset="0"/>
            </a:endParaRPr>
          </a:p>
          <a:p>
            <a:endParaRPr lang="ro-RO" sz="1200" dirty="0"/>
          </a:p>
        </p:txBody>
      </p:sp>
      <p:pic>
        <p:nvPicPr>
          <p:cNvPr id="3" name="Picture 38" descr="likert12h.emf"/>
          <p:cNvPicPr/>
          <p:nvPr/>
        </p:nvPicPr>
        <p:blipFill>
          <a:blip r:embed="rId2" cstate="print"/>
          <a:stretch>
            <a:fillRect/>
          </a:stretch>
        </p:blipFill>
        <p:spPr>
          <a:xfrm>
            <a:off x="3338818" y="1953099"/>
            <a:ext cx="5880683" cy="4061808"/>
          </a:xfrm>
          <a:prstGeom prst="rect">
            <a:avLst/>
          </a:prstGeom>
        </p:spPr>
      </p:pic>
    </p:spTree>
    <p:extLst>
      <p:ext uri="{BB962C8B-B14F-4D97-AF65-F5344CB8AC3E}">
        <p14:creationId xmlns:p14="http://schemas.microsoft.com/office/powerpoint/2010/main" val="21297555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a:t>Chestionar biocombustibili</a:t>
            </a:r>
          </a:p>
        </p:txBody>
      </p:sp>
      <p:pic>
        <p:nvPicPr>
          <p:cNvPr id="3" name="Imagine 2"/>
          <p:cNvPicPr>
            <a:picLocks noChangeAspect="1"/>
          </p:cNvPicPr>
          <p:nvPr/>
        </p:nvPicPr>
        <p:blipFill>
          <a:blip r:embed="rId2"/>
          <a:stretch>
            <a:fillRect/>
          </a:stretch>
        </p:blipFill>
        <p:spPr>
          <a:xfrm>
            <a:off x="1288617" y="1946246"/>
            <a:ext cx="7425617" cy="4163864"/>
          </a:xfrm>
          <a:prstGeom prst="rect">
            <a:avLst/>
          </a:prstGeom>
        </p:spPr>
      </p:pic>
    </p:spTree>
    <p:extLst>
      <p:ext uri="{BB962C8B-B14F-4D97-AF65-F5344CB8AC3E}">
        <p14:creationId xmlns:p14="http://schemas.microsoft.com/office/powerpoint/2010/main" val="35971150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u 2"/>
          <p:cNvSpPr>
            <a:spLocks noGrp="1"/>
          </p:cNvSpPr>
          <p:nvPr>
            <p:ph type="title"/>
          </p:nvPr>
        </p:nvSpPr>
        <p:spPr/>
        <p:txBody>
          <a:bodyPr/>
          <a:lstStyle/>
          <a:p>
            <a:r>
              <a:rPr lang="ro-RO" dirty="0"/>
              <a:t>Răspunsuri biocombustibili</a:t>
            </a:r>
          </a:p>
        </p:txBody>
      </p:sp>
      <p:sp>
        <p:nvSpPr>
          <p:cNvPr id="4" name="Substituent conținut 3"/>
          <p:cNvSpPr>
            <a:spLocks noGrp="1"/>
          </p:cNvSpPr>
          <p:nvPr>
            <p:ph idx="1"/>
          </p:nvPr>
        </p:nvSpPr>
        <p:spPr>
          <a:xfrm>
            <a:off x="121496" y="2037988"/>
            <a:ext cx="2831429" cy="3993698"/>
          </a:xfrm>
        </p:spPr>
        <p:txBody>
          <a:bodyPr/>
          <a:lstStyle/>
          <a:p>
            <a:pPr marL="0" indent="0" algn="just">
              <a:lnSpc>
                <a:spcPct val="125000"/>
              </a:lnSpc>
              <a:spcAft>
                <a:spcPts val="0"/>
              </a:spcAft>
              <a:buNone/>
              <a:tabLst>
                <a:tab pos="226695" algn="l"/>
              </a:tabLst>
            </a:pPr>
            <a:r>
              <a:rPr lang="ro-RO" sz="1200" dirty="0" err="1">
                <a:latin typeface="+mj-lt"/>
                <a:ea typeface="SimSun" panose="02010600030101010101" pitchFamily="2" charset="-122"/>
                <a:cs typeface="Times New Roman" panose="02020603050405020304" pitchFamily="18" charset="0"/>
              </a:rPr>
              <a:t>Respondentii</a:t>
            </a:r>
            <a:r>
              <a:rPr lang="ro-RO" sz="1200" dirty="0">
                <a:latin typeface="+mj-lt"/>
                <a:ea typeface="SimSun" panose="02010600030101010101" pitchFamily="2" charset="-122"/>
                <a:cs typeface="Times New Roman" panose="02020603050405020304" pitchFamily="18" charset="0"/>
              </a:rPr>
              <a:t> considera ca 2 (</a:t>
            </a:r>
            <a:r>
              <a:rPr lang="ro-RO" sz="1200" i="1" dirty="0">
                <a:latin typeface="+mj-lt"/>
                <a:ea typeface="Times New Roman" panose="02020603050405020304" pitchFamily="18" charset="0"/>
                <a:cs typeface="Times New Roman" panose="02020603050405020304" pitchFamily="18" charset="0"/>
              </a:rPr>
              <a:t>Optimizarea etapelor critice de conversie a biomasei recalcitrante si </a:t>
            </a:r>
            <a:r>
              <a:rPr lang="ro-RO" sz="1200" i="1" dirty="0" err="1">
                <a:latin typeface="+mj-lt"/>
                <a:ea typeface="Times New Roman" panose="02020603050405020304" pitchFamily="18" charset="0"/>
                <a:cs typeface="Times New Roman" panose="02020603050405020304" pitchFamily="18" charset="0"/>
              </a:rPr>
              <a:t>deseurilor</a:t>
            </a:r>
            <a:r>
              <a:rPr lang="ro-RO" sz="1200" i="1" dirty="0">
                <a:latin typeface="+mj-lt"/>
                <a:ea typeface="Times New Roman" panose="02020603050405020304" pitchFamily="18" charset="0"/>
                <a:cs typeface="Times New Roman" panose="02020603050405020304" pitchFamily="18" charset="0"/>
              </a:rPr>
              <a:t> in </a:t>
            </a:r>
            <a:r>
              <a:rPr lang="ro-RO" sz="1200" i="1" dirty="0" err="1">
                <a:latin typeface="+mj-lt"/>
                <a:ea typeface="Times New Roman" panose="02020603050405020304" pitchFamily="18" charset="0"/>
                <a:cs typeface="Times New Roman" panose="02020603050405020304" pitchFamily="18" charset="0"/>
              </a:rPr>
              <a:t>purtatori</a:t>
            </a:r>
            <a:r>
              <a:rPr lang="ro-RO" sz="1200" i="1" dirty="0">
                <a:latin typeface="+mj-lt"/>
                <a:ea typeface="Times New Roman" panose="02020603050405020304" pitchFamily="18" charset="0"/>
                <a:cs typeface="Times New Roman" panose="02020603050405020304" pitchFamily="18" charset="0"/>
              </a:rPr>
              <a:t> de energie “verde”)</a:t>
            </a:r>
            <a:r>
              <a:rPr lang="ro-RO" sz="1200" dirty="0">
                <a:latin typeface="+mj-lt"/>
                <a:ea typeface="Times New Roman" panose="02020603050405020304" pitchFamily="18" charset="0"/>
                <a:cs typeface="Times New Roman" panose="02020603050405020304" pitchFamily="18" charset="0"/>
              </a:rPr>
              <a:t> </a:t>
            </a:r>
            <a:r>
              <a:rPr lang="ro-RO" sz="1200" dirty="0">
                <a:latin typeface="+mj-lt"/>
                <a:ea typeface="SimSun" panose="02010600030101010101" pitchFamily="2" charset="-122"/>
                <a:cs typeface="Times New Roman" panose="02020603050405020304" pitchFamily="18" charset="0"/>
              </a:rPr>
              <a:t> este </a:t>
            </a:r>
            <a:r>
              <a:rPr lang="ro-RO" sz="1200" dirty="0" err="1">
                <a:latin typeface="+mj-lt"/>
                <a:ea typeface="SimSun" panose="02010600030101010101" pitchFamily="2" charset="-122"/>
                <a:cs typeface="Times New Roman" panose="02020603050405020304" pitchFamily="18" charset="0"/>
              </a:rPr>
              <a:t>directia</a:t>
            </a:r>
            <a:r>
              <a:rPr lang="ro-RO" sz="1200" dirty="0">
                <a:latin typeface="+mj-lt"/>
                <a:ea typeface="SimSun" panose="02010600030101010101" pitchFamily="2" charset="-122"/>
                <a:cs typeface="Times New Roman" panose="02020603050405020304" pitchFamily="18" charset="0"/>
              </a:rPr>
              <a:t> cu cel mai semnificativ impact, </a:t>
            </a:r>
            <a:r>
              <a:rPr lang="ro-RO" sz="1200" dirty="0" err="1">
                <a:latin typeface="+mj-lt"/>
                <a:ea typeface="SimSun" panose="02010600030101010101" pitchFamily="2" charset="-122"/>
                <a:cs typeface="Times New Roman" panose="02020603050405020304" pitchFamily="18" charset="0"/>
              </a:rPr>
              <a:t>avand</a:t>
            </a:r>
            <a:r>
              <a:rPr lang="ro-RO" sz="1200" dirty="0">
                <a:latin typeface="+mj-lt"/>
                <a:ea typeface="SimSun" panose="02010600030101010101" pitchFamily="2" charset="-122"/>
                <a:cs typeface="Times New Roman" panose="02020603050405020304" pitchFamily="18" charset="0"/>
              </a:rPr>
              <a:t> 56.2% scoruri 5,  iar </a:t>
            </a:r>
            <a:r>
              <a:rPr lang="ro-RO" sz="1200" dirty="0" err="1">
                <a:latin typeface="+mj-lt"/>
                <a:ea typeface="SimSun" panose="02010600030101010101" pitchFamily="2" charset="-122"/>
                <a:cs typeface="Times New Roman" panose="02020603050405020304" pitchFamily="18" charset="0"/>
              </a:rPr>
              <a:t>directia</a:t>
            </a:r>
            <a:r>
              <a:rPr lang="ro-RO" sz="1200" dirty="0">
                <a:latin typeface="+mj-lt"/>
                <a:ea typeface="SimSun" panose="02010600030101010101" pitchFamily="2" charset="-122"/>
                <a:cs typeface="Times New Roman" panose="02020603050405020304" pitchFamily="18" charset="0"/>
              </a:rPr>
              <a:t> 3 (</a:t>
            </a:r>
            <a:r>
              <a:rPr lang="ro-RO" sz="1200" i="1" dirty="0">
                <a:latin typeface="+mj-lt"/>
                <a:ea typeface="SimSun" panose="02010600030101010101" pitchFamily="2" charset="-122"/>
                <a:cs typeface="Times New Roman" panose="02020603050405020304" pitchFamily="18" charset="0"/>
              </a:rPr>
              <a:t>Conversia biogazului in metan, inclusiv prin fixarea bioxidului de carbon in fotosinteza micro-</a:t>
            </a:r>
            <a:r>
              <a:rPr lang="ro-RO" sz="1200" i="1" dirty="0" err="1">
                <a:latin typeface="+mj-lt"/>
                <a:ea typeface="SimSun" panose="02010600030101010101" pitchFamily="2" charset="-122"/>
                <a:cs typeface="Times New Roman" panose="02020603050405020304" pitchFamily="18" charset="0"/>
              </a:rPr>
              <a:t>algala</a:t>
            </a:r>
            <a:r>
              <a:rPr lang="ro-RO" sz="1200" dirty="0">
                <a:latin typeface="+mj-lt"/>
                <a:ea typeface="SimSun" panose="02010600030101010101" pitchFamily="2" charset="-122"/>
                <a:cs typeface="Times New Roman" panose="02020603050405020304" pitchFamily="18" charset="0"/>
              </a:rPr>
              <a:t>) este </a:t>
            </a:r>
            <a:r>
              <a:rPr lang="ro-RO" sz="1200" dirty="0" err="1">
                <a:latin typeface="+mj-lt"/>
                <a:ea typeface="SimSun" panose="02010600030101010101" pitchFamily="2" charset="-122"/>
                <a:cs typeface="Times New Roman" panose="02020603050405020304" pitchFamily="18" charset="0"/>
              </a:rPr>
              <a:t>directia</a:t>
            </a:r>
            <a:r>
              <a:rPr lang="ro-RO" sz="1200" dirty="0">
                <a:latin typeface="+mj-lt"/>
                <a:ea typeface="SimSun" panose="02010600030101010101" pitchFamily="2" charset="-122"/>
                <a:cs typeface="Times New Roman" panose="02020603050405020304" pitchFamily="18" charset="0"/>
              </a:rPr>
              <a:t> care a primit cel mai mare procent de scoruri 4 si 5, 81%, la fel ca si </a:t>
            </a:r>
            <a:r>
              <a:rPr lang="ro-RO" sz="1200" dirty="0" err="1">
                <a:latin typeface="+mj-lt"/>
                <a:ea typeface="SimSun" panose="02010600030101010101" pitchFamily="2" charset="-122"/>
                <a:cs typeface="Times New Roman" panose="02020603050405020304" pitchFamily="18" charset="0"/>
              </a:rPr>
              <a:t>directia</a:t>
            </a:r>
            <a:r>
              <a:rPr lang="ro-RO" sz="1200" dirty="0">
                <a:latin typeface="+mj-lt"/>
                <a:ea typeface="SimSun" panose="02010600030101010101" pitchFamily="2" charset="-122"/>
                <a:cs typeface="Times New Roman" panose="02020603050405020304" pitchFamily="18" charset="0"/>
              </a:rPr>
              <a:t>  2. Valorificarea superioara a ligninei reziduala, 4, este </a:t>
            </a:r>
            <a:r>
              <a:rPr lang="ro-RO" sz="1200" dirty="0" err="1">
                <a:latin typeface="+mj-lt"/>
                <a:ea typeface="SimSun" panose="02010600030101010101" pitchFamily="2" charset="-122"/>
                <a:cs typeface="Times New Roman" panose="02020603050405020304" pitchFamily="18" charset="0"/>
              </a:rPr>
              <a:t>directia</a:t>
            </a:r>
            <a:r>
              <a:rPr lang="ro-RO" sz="1200" dirty="0">
                <a:latin typeface="+mj-lt"/>
                <a:ea typeface="SimSun" panose="02010600030101010101" pitchFamily="2" charset="-122"/>
                <a:cs typeface="Times New Roman" panose="02020603050405020304" pitchFamily="18" charset="0"/>
              </a:rPr>
              <a:t> considerata cel mai </a:t>
            </a:r>
            <a:r>
              <a:rPr lang="ro-RO" sz="1200" dirty="0" err="1">
                <a:latin typeface="+mj-lt"/>
                <a:ea typeface="SimSun" panose="02010600030101010101" pitchFamily="2" charset="-122"/>
                <a:cs typeface="Times New Roman" panose="02020603050405020304" pitchFamily="18" charset="0"/>
              </a:rPr>
              <a:t>putin</a:t>
            </a:r>
            <a:r>
              <a:rPr lang="ro-RO" sz="1200" dirty="0">
                <a:latin typeface="+mj-lt"/>
                <a:ea typeface="SimSun" panose="02010600030101010101" pitchFamily="2" charset="-122"/>
                <a:cs typeface="Times New Roman" panose="02020603050405020304" pitchFamily="18" charset="0"/>
              </a:rPr>
              <a:t> semnificativ, </a:t>
            </a:r>
            <a:r>
              <a:rPr lang="ro-RO" sz="1200" dirty="0" err="1">
                <a:latin typeface="+mj-lt"/>
                <a:ea typeface="SimSun" panose="02010600030101010101" pitchFamily="2" charset="-122"/>
                <a:cs typeface="Times New Roman" panose="02020603050405020304" pitchFamily="18" charset="0"/>
              </a:rPr>
              <a:t>obtinand</a:t>
            </a:r>
            <a:r>
              <a:rPr lang="ro-RO" sz="1200" dirty="0">
                <a:latin typeface="+mj-lt"/>
                <a:ea typeface="SimSun" panose="02010600030101010101" pitchFamily="2" charset="-122"/>
                <a:cs typeface="Times New Roman" panose="02020603050405020304" pitchFamily="18" charset="0"/>
              </a:rPr>
              <a:t> doar 35.4% din scorurile de impact semnificativ 5.</a:t>
            </a:r>
            <a:endParaRPr lang="ro-RO" sz="1200" dirty="0">
              <a:latin typeface="+mj-lt"/>
              <a:ea typeface="Cambria" panose="02040503050406030204" pitchFamily="18" charset="0"/>
              <a:cs typeface="Times New Roman" panose="02020603050405020304" pitchFamily="18" charset="0"/>
            </a:endParaRPr>
          </a:p>
          <a:p>
            <a:endParaRPr lang="ro-RO" sz="1200" dirty="0">
              <a:latin typeface="+mj-lt"/>
            </a:endParaRPr>
          </a:p>
        </p:txBody>
      </p:sp>
      <p:pic>
        <p:nvPicPr>
          <p:cNvPr id="5" name="Imagine 4"/>
          <p:cNvPicPr>
            <a:picLocks noChangeAspect="1"/>
          </p:cNvPicPr>
          <p:nvPr/>
        </p:nvPicPr>
        <p:blipFill>
          <a:blip r:embed="rId2"/>
          <a:stretch>
            <a:fillRect/>
          </a:stretch>
        </p:blipFill>
        <p:spPr>
          <a:xfrm>
            <a:off x="3203394" y="1818306"/>
            <a:ext cx="5761219" cy="4060288"/>
          </a:xfrm>
          <a:prstGeom prst="rect">
            <a:avLst/>
          </a:prstGeom>
        </p:spPr>
      </p:pic>
    </p:spTree>
    <p:extLst>
      <p:ext uri="{BB962C8B-B14F-4D97-AF65-F5344CB8AC3E}">
        <p14:creationId xmlns:p14="http://schemas.microsoft.com/office/powerpoint/2010/main" val="27357009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2124994" y="918653"/>
            <a:ext cx="6553200" cy="649288"/>
          </a:xfrm>
        </p:spPr>
        <p:txBody>
          <a:bodyPr/>
          <a:lstStyle/>
          <a:p>
            <a:r>
              <a:rPr lang="ro-RO" dirty="0"/>
              <a:t>Chestionar biotehnologii</a:t>
            </a:r>
          </a:p>
        </p:txBody>
      </p:sp>
      <p:pic>
        <p:nvPicPr>
          <p:cNvPr id="3" name="Imagine 2"/>
          <p:cNvPicPr>
            <a:picLocks noChangeAspect="1"/>
          </p:cNvPicPr>
          <p:nvPr/>
        </p:nvPicPr>
        <p:blipFill>
          <a:blip r:embed="rId2"/>
          <a:stretch>
            <a:fillRect/>
          </a:stretch>
        </p:blipFill>
        <p:spPr>
          <a:xfrm>
            <a:off x="1293833" y="3127666"/>
            <a:ext cx="6985314" cy="3440914"/>
          </a:xfrm>
          <a:prstGeom prst="rect">
            <a:avLst/>
          </a:prstGeom>
        </p:spPr>
      </p:pic>
      <p:sp>
        <p:nvSpPr>
          <p:cNvPr id="4" name="Dreptunghi 3"/>
          <p:cNvSpPr/>
          <p:nvPr/>
        </p:nvSpPr>
        <p:spPr>
          <a:xfrm>
            <a:off x="852053" y="1747639"/>
            <a:ext cx="7868873" cy="1200329"/>
          </a:xfrm>
          <a:prstGeom prst="rect">
            <a:avLst/>
          </a:prstGeom>
        </p:spPr>
        <p:txBody>
          <a:bodyPr wrap="square">
            <a:spAutoFit/>
          </a:bodyPr>
          <a:lstStyle/>
          <a:p>
            <a:pPr>
              <a:spcAft>
                <a:spcPts val="0"/>
              </a:spcAft>
            </a:pPr>
            <a:r>
              <a:rPr lang="ro-RO" dirty="0">
                <a:latin typeface="Cambria" panose="02040503050406030204" pitchFamily="18" charset="0"/>
                <a:ea typeface="Times New Roman" panose="02020603050405020304" pitchFamily="18" charset="0"/>
                <a:cs typeface="Times New Roman" panose="02020603050405020304" pitchFamily="18" charset="0"/>
              </a:rPr>
              <a:t>Biotehnologiile </a:t>
            </a:r>
            <a:r>
              <a:rPr lang="ro-RO" dirty="0" err="1">
                <a:latin typeface="Cambria" panose="02040503050406030204" pitchFamily="18" charset="0"/>
                <a:ea typeface="Times New Roman" panose="02020603050405020304" pitchFamily="18" charset="0"/>
                <a:cs typeface="Times New Roman" panose="02020603050405020304" pitchFamily="18" charset="0"/>
              </a:rPr>
              <a:t>reprezinta</a:t>
            </a:r>
            <a:r>
              <a:rPr lang="ro-RO" dirty="0">
                <a:latin typeface="Cambria" panose="02040503050406030204" pitchFamily="18" charset="0"/>
                <a:ea typeface="Times New Roman" panose="02020603050405020304" pitchFamily="18" charset="0"/>
                <a:cs typeface="Times New Roman" panose="02020603050405020304" pitchFamily="18" charset="0"/>
              </a:rPr>
              <a:t> baza </a:t>
            </a:r>
            <a:r>
              <a:rPr lang="ro-RO" dirty="0" err="1">
                <a:latin typeface="Cambria" panose="02040503050406030204" pitchFamily="18" charset="0"/>
                <a:ea typeface="Times New Roman" panose="02020603050405020304" pitchFamily="18" charset="0"/>
                <a:cs typeface="Times New Roman" panose="02020603050405020304" pitchFamily="18" charset="0"/>
              </a:rPr>
              <a:t>dezvoltarii</a:t>
            </a:r>
            <a:r>
              <a:rPr lang="ro-RO" dirty="0">
                <a:latin typeface="Cambria" panose="02040503050406030204" pitchFamily="18" charset="0"/>
                <a:ea typeface="Times New Roman" panose="02020603050405020304" pitchFamily="18" charset="0"/>
                <a:cs typeface="Times New Roman" panose="02020603050405020304" pitchFamily="18" charset="0"/>
              </a:rPr>
              <a:t> bioeconomiei. Va rugam sa </a:t>
            </a:r>
            <a:r>
              <a:rPr lang="ro-RO" dirty="0" err="1">
                <a:latin typeface="Cambria" panose="02040503050406030204" pitchFamily="18" charset="0"/>
                <a:ea typeface="Times New Roman" panose="02020603050405020304" pitchFamily="18" charset="0"/>
                <a:cs typeface="Times New Roman" panose="02020603050405020304" pitchFamily="18" charset="0"/>
              </a:rPr>
              <a:t>notati</a:t>
            </a:r>
            <a:r>
              <a:rPr lang="ro-RO" dirty="0">
                <a:latin typeface="Cambria" panose="02040503050406030204" pitchFamily="18" charset="0"/>
                <a:ea typeface="Times New Roman" panose="02020603050405020304" pitchFamily="18" charset="0"/>
                <a:cs typeface="Times New Roman" panose="02020603050405020304" pitchFamily="18" charset="0"/>
              </a:rPr>
              <a:t> biotehnologiile din </a:t>
            </a:r>
            <a:r>
              <a:rPr lang="ro-RO" dirty="0" err="1">
                <a:latin typeface="Cambria" panose="02040503050406030204" pitchFamily="18" charset="0"/>
                <a:ea typeface="Times New Roman" panose="02020603050405020304" pitchFamily="18" charset="0"/>
                <a:cs typeface="Times New Roman" panose="02020603050405020304" pitchFamily="18" charset="0"/>
              </a:rPr>
              <a:t>urmatoare</a:t>
            </a:r>
            <a:r>
              <a:rPr lang="ro-RO" dirty="0">
                <a:latin typeface="Cambria" panose="02040503050406030204" pitchFamily="18" charset="0"/>
                <a:ea typeface="Times New Roman" panose="02020603050405020304" pitchFamily="18" charset="0"/>
                <a:cs typeface="Times New Roman" panose="02020603050405020304" pitchFamily="18" charset="0"/>
              </a:rPr>
              <a:t> lista cu note de la 1 la 5 (1 cea mai </a:t>
            </a:r>
            <a:r>
              <a:rPr lang="ro-RO" dirty="0" err="1">
                <a:latin typeface="Cambria" panose="02040503050406030204" pitchFamily="18" charset="0"/>
                <a:ea typeface="Times New Roman" panose="02020603050405020304" pitchFamily="18" charset="0"/>
                <a:cs typeface="Times New Roman" panose="02020603050405020304" pitchFamily="18" charset="0"/>
              </a:rPr>
              <a:t>putin</a:t>
            </a:r>
            <a:r>
              <a:rPr lang="ro-RO" dirty="0">
                <a:latin typeface="Cambria" panose="02040503050406030204" pitchFamily="18" charset="0"/>
                <a:ea typeface="Times New Roman" panose="02020603050405020304" pitchFamily="18" charset="0"/>
                <a:cs typeface="Times New Roman" panose="02020603050405020304" pitchFamily="18" charset="0"/>
              </a:rPr>
              <a:t> interesanta pentru Romania si cu impact redus, 5 cea mai interesanta pentru Romania si cu cel mai semnificativ impact, </a:t>
            </a:r>
            <a:r>
              <a:rPr lang="ro-RO" dirty="0" err="1">
                <a:latin typeface="Cambria" panose="02040503050406030204" pitchFamily="18" charset="0"/>
                <a:ea typeface="Times New Roman" panose="02020603050405020304" pitchFamily="18" charset="0"/>
                <a:cs typeface="Times New Roman" panose="02020603050405020304" pitchFamily="18" charset="0"/>
              </a:rPr>
              <a:t>dupa</a:t>
            </a:r>
            <a:r>
              <a:rPr lang="ro-RO" dirty="0">
                <a:latin typeface="Cambria" panose="02040503050406030204" pitchFamily="18" charset="0"/>
                <a:ea typeface="Times New Roman" panose="02020603050405020304" pitchFamily="18" charset="0"/>
                <a:cs typeface="Times New Roman" panose="02020603050405020304" pitchFamily="18" charset="0"/>
              </a:rPr>
              <a:t> </a:t>
            </a:r>
            <a:r>
              <a:rPr lang="ro-RO" dirty="0" err="1">
                <a:latin typeface="Cambria" panose="02040503050406030204" pitchFamily="18" charset="0"/>
                <a:ea typeface="Times New Roman" panose="02020603050405020304" pitchFamily="18" charset="0"/>
                <a:cs typeface="Times New Roman" panose="02020603050405020304" pitchFamily="18" charset="0"/>
              </a:rPr>
              <a:t>parerea</a:t>
            </a:r>
            <a:r>
              <a:rPr lang="ro-RO" dirty="0">
                <a:latin typeface="Cambria" panose="02040503050406030204" pitchFamily="18" charset="0"/>
                <a:ea typeface="Times New Roman" panose="02020603050405020304" pitchFamily="18" charset="0"/>
                <a:cs typeface="Times New Roman" panose="02020603050405020304" pitchFamily="18" charset="0"/>
              </a:rPr>
              <a:t> Dvs.)</a:t>
            </a:r>
            <a:endParaRPr lang="ro-RO"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3844664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a:t>Răspunsuri biotehnologii</a:t>
            </a:r>
          </a:p>
        </p:txBody>
      </p:sp>
      <p:sp>
        <p:nvSpPr>
          <p:cNvPr id="3" name="Substituent conținut 2"/>
          <p:cNvSpPr>
            <a:spLocks noGrp="1"/>
          </p:cNvSpPr>
          <p:nvPr>
            <p:ph idx="1"/>
          </p:nvPr>
        </p:nvSpPr>
        <p:spPr>
          <a:xfrm>
            <a:off x="92279" y="1811485"/>
            <a:ext cx="3380763" cy="4396370"/>
          </a:xfrm>
        </p:spPr>
        <p:txBody>
          <a:bodyPr/>
          <a:lstStyle/>
          <a:p>
            <a:pPr marL="0" indent="0">
              <a:buNone/>
            </a:pPr>
            <a:r>
              <a:rPr lang="ro-RO" sz="1800" dirty="0" err="1"/>
              <a:t>Respondentii</a:t>
            </a:r>
            <a:r>
              <a:rPr lang="ro-RO" sz="1800" dirty="0"/>
              <a:t> considera ca 18.3 (</a:t>
            </a:r>
            <a:r>
              <a:rPr lang="ro-RO" sz="1800" i="1" dirty="0"/>
              <a:t>Biotehnologii agro-alimentare)</a:t>
            </a:r>
            <a:r>
              <a:rPr lang="ro-RO" sz="1800" dirty="0"/>
              <a:t>  este </a:t>
            </a:r>
            <a:r>
              <a:rPr lang="ro-RO" sz="1800" dirty="0" err="1"/>
              <a:t>directia</a:t>
            </a:r>
            <a:r>
              <a:rPr lang="ro-RO" sz="1800" dirty="0"/>
              <a:t> cu cel mai semnificativ impact, </a:t>
            </a:r>
            <a:r>
              <a:rPr lang="ro-RO" sz="1800" dirty="0" err="1"/>
              <a:t>avand</a:t>
            </a:r>
            <a:r>
              <a:rPr lang="ro-RO" sz="1800" dirty="0"/>
              <a:t> 78.0% scoruri 5 urmata de  18.5 (</a:t>
            </a:r>
            <a:r>
              <a:rPr lang="ro-RO" sz="1800" i="1" dirty="0"/>
              <a:t>Biotehnologii medicale si farmaceutice</a:t>
            </a:r>
            <a:r>
              <a:rPr lang="ro-RO" sz="1800" dirty="0"/>
              <a:t>) cu 67.3%, </a:t>
            </a:r>
            <a:r>
              <a:rPr lang="ro-RO" sz="1800" dirty="0" err="1"/>
              <a:t>directia</a:t>
            </a:r>
            <a:r>
              <a:rPr lang="ro-RO" sz="1800" dirty="0"/>
              <a:t> 18.3 fiind cea care a primit si cel mai mare procent de scoruri superioare 4 si 5, 88%. </a:t>
            </a:r>
            <a:r>
              <a:rPr lang="ro-RO" sz="1800" dirty="0" err="1"/>
              <a:t>Directia</a:t>
            </a:r>
            <a:r>
              <a:rPr lang="ro-RO" sz="1800" dirty="0"/>
              <a:t> 18.6 (</a:t>
            </a:r>
            <a:r>
              <a:rPr lang="ro-RO" sz="1800" i="1" dirty="0"/>
              <a:t>Bioanaliza</a:t>
            </a:r>
            <a:r>
              <a:rPr lang="ro-RO" sz="1800" dirty="0"/>
              <a:t>) este </a:t>
            </a:r>
            <a:r>
              <a:rPr lang="ro-RO" sz="1800" dirty="0" err="1"/>
              <a:t>directia</a:t>
            </a:r>
            <a:r>
              <a:rPr lang="ro-RO" sz="1800" dirty="0"/>
              <a:t> considerata cu impactul cel mai redus, </a:t>
            </a:r>
            <a:r>
              <a:rPr lang="ro-RO" sz="1800" dirty="0" err="1"/>
              <a:t>avand</a:t>
            </a:r>
            <a:r>
              <a:rPr lang="ro-RO" sz="1800" dirty="0"/>
              <a:t> doar 43.8% de scoruri 5. </a:t>
            </a:r>
          </a:p>
          <a:p>
            <a:endParaRPr lang="ro-RO" sz="1400" dirty="0">
              <a:latin typeface="Arial" panose="020B0604020202020204" pitchFamily="34" charset="0"/>
              <a:cs typeface="Arial" panose="020B0604020202020204" pitchFamily="34" charset="0"/>
            </a:endParaRPr>
          </a:p>
        </p:txBody>
      </p:sp>
      <p:pic>
        <p:nvPicPr>
          <p:cNvPr id="4" name="Imagine 3"/>
          <p:cNvPicPr>
            <a:picLocks noChangeAspect="1"/>
          </p:cNvPicPr>
          <p:nvPr/>
        </p:nvPicPr>
        <p:blipFill>
          <a:blip r:embed="rId2"/>
          <a:stretch>
            <a:fillRect/>
          </a:stretch>
        </p:blipFill>
        <p:spPr>
          <a:xfrm>
            <a:off x="3556932" y="1442106"/>
            <a:ext cx="5407681" cy="4688230"/>
          </a:xfrm>
          <a:prstGeom prst="rect">
            <a:avLst/>
          </a:prstGeom>
        </p:spPr>
      </p:pic>
    </p:spTree>
    <p:extLst>
      <p:ext uri="{BB962C8B-B14F-4D97-AF65-F5344CB8AC3E}">
        <p14:creationId xmlns:p14="http://schemas.microsoft.com/office/powerpoint/2010/main" val="13046352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a:t>Studiu </a:t>
            </a:r>
            <a:r>
              <a:rPr lang="ro-RO" dirty="0" err="1"/>
              <a:t>foresight</a:t>
            </a:r>
            <a:r>
              <a:rPr lang="ro-RO" dirty="0"/>
              <a:t> UEFISCDI</a:t>
            </a:r>
          </a:p>
        </p:txBody>
      </p:sp>
      <p:pic>
        <p:nvPicPr>
          <p:cNvPr id="3" name="Imagine 2"/>
          <p:cNvPicPr>
            <a:picLocks noChangeAspect="1"/>
          </p:cNvPicPr>
          <p:nvPr/>
        </p:nvPicPr>
        <p:blipFill>
          <a:blip r:embed="rId2"/>
          <a:stretch>
            <a:fillRect/>
          </a:stretch>
        </p:blipFill>
        <p:spPr>
          <a:xfrm>
            <a:off x="1066452" y="1524795"/>
            <a:ext cx="7898161" cy="4741779"/>
          </a:xfrm>
          <a:prstGeom prst="rect">
            <a:avLst/>
          </a:prstGeom>
        </p:spPr>
      </p:pic>
    </p:spTree>
    <p:extLst>
      <p:ext uri="{BB962C8B-B14F-4D97-AF65-F5344CB8AC3E}">
        <p14:creationId xmlns:p14="http://schemas.microsoft.com/office/powerpoint/2010/main" val="21969318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484851" y="876707"/>
            <a:ext cx="7555263" cy="649288"/>
          </a:xfrm>
        </p:spPr>
        <p:txBody>
          <a:bodyPr/>
          <a:lstStyle/>
          <a:p>
            <a:r>
              <a:rPr lang="ro-RO" dirty="0"/>
              <a:t>Chestionar bioproduse chimice</a:t>
            </a:r>
          </a:p>
        </p:txBody>
      </p:sp>
      <p:pic>
        <p:nvPicPr>
          <p:cNvPr id="3" name="Imagine 2"/>
          <p:cNvPicPr>
            <a:picLocks noChangeAspect="1"/>
          </p:cNvPicPr>
          <p:nvPr/>
        </p:nvPicPr>
        <p:blipFill>
          <a:blip r:embed="rId2"/>
          <a:stretch>
            <a:fillRect/>
          </a:stretch>
        </p:blipFill>
        <p:spPr>
          <a:xfrm>
            <a:off x="1285444" y="3317173"/>
            <a:ext cx="6719228" cy="2873902"/>
          </a:xfrm>
          <a:prstGeom prst="rect">
            <a:avLst/>
          </a:prstGeom>
        </p:spPr>
      </p:pic>
      <p:sp>
        <p:nvSpPr>
          <p:cNvPr id="4" name="Substituent conținut 2"/>
          <p:cNvSpPr txBox="1">
            <a:spLocks/>
          </p:cNvSpPr>
          <p:nvPr/>
        </p:nvSpPr>
        <p:spPr>
          <a:xfrm>
            <a:off x="1392572" y="1741807"/>
            <a:ext cx="7021585" cy="1359554"/>
          </a:xfrm>
          <a:prstGeom prst="rect">
            <a:avLst/>
          </a:prstGeom>
        </p:spPr>
        <p:txBody>
          <a:bodyPr/>
          <a:lstStyle>
            <a:lvl1pPr marL="342900" indent="-342900" algn="l" rtl="0" fontAlgn="base">
              <a:spcBef>
                <a:spcPct val="20000"/>
              </a:spcBef>
              <a:spcAft>
                <a:spcPct val="0"/>
              </a:spcAft>
              <a:buChar char="•"/>
              <a:defRPr sz="2800" kern="1200">
                <a:solidFill>
                  <a:schemeClr val="tx1"/>
                </a:solidFill>
                <a:latin typeface="+mn-lt"/>
                <a:ea typeface="+mn-ea"/>
                <a:cs typeface="+mn-cs"/>
              </a:defRPr>
            </a:lvl1pPr>
            <a:lvl2pPr marL="742950" indent="-285750" algn="l" rtl="0" fontAlgn="base">
              <a:spcBef>
                <a:spcPct val="20000"/>
              </a:spcBef>
              <a:spcAft>
                <a:spcPct val="0"/>
              </a:spcAft>
              <a:buChar char="–"/>
              <a:defRPr sz="2400" b="1"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buFontTx/>
              <a:buNone/>
            </a:pPr>
            <a:r>
              <a:rPr lang="ro-RO" sz="1600" dirty="0">
                <a:latin typeface="Arial" panose="020B0604020202020204" pitchFamily="34" charset="0"/>
                <a:cs typeface="Arial" panose="020B0604020202020204" pitchFamily="34" charset="0"/>
              </a:rPr>
              <a:t>Produsele chimice obținute din bioresurse regenerabile </a:t>
            </a:r>
            <a:r>
              <a:rPr lang="ro-RO" sz="1600" dirty="0" err="1">
                <a:latin typeface="Arial" panose="020B0604020202020204" pitchFamily="34" charset="0"/>
                <a:cs typeface="Arial" panose="020B0604020202020204" pitchFamily="34" charset="0"/>
              </a:rPr>
              <a:t>detin</a:t>
            </a:r>
            <a:r>
              <a:rPr lang="ro-RO" sz="1600" dirty="0">
                <a:latin typeface="Arial" panose="020B0604020202020204" pitchFamily="34" charset="0"/>
                <a:cs typeface="Arial" panose="020B0604020202020204" pitchFamily="34" charset="0"/>
              </a:rPr>
              <a:t> deja cote </a:t>
            </a:r>
            <a:r>
              <a:rPr lang="ro-RO" sz="1600" dirty="0" err="1">
                <a:latin typeface="Arial" panose="020B0604020202020204" pitchFamily="34" charset="0"/>
                <a:cs typeface="Arial" panose="020B0604020202020204" pitchFamily="34" charset="0"/>
              </a:rPr>
              <a:t>semnficative</a:t>
            </a:r>
            <a:r>
              <a:rPr lang="ro-RO" sz="1600" dirty="0">
                <a:latin typeface="Arial" panose="020B0604020202020204" pitchFamily="34" charset="0"/>
                <a:cs typeface="Arial" panose="020B0604020202020204" pitchFamily="34" charset="0"/>
              </a:rPr>
              <a:t> din </a:t>
            </a:r>
            <a:r>
              <a:rPr lang="ro-RO" sz="1600" dirty="0" err="1">
                <a:latin typeface="Arial" panose="020B0604020202020204" pitchFamily="34" charset="0"/>
                <a:cs typeface="Arial" panose="020B0604020202020204" pitchFamily="34" charset="0"/>
              </a:rPr>
              <a:t>piata</a:t>
            </a:r>
            <a:r>
              <a:rPr lang="ro-RO" sz="1600" dirty="0">
                <a:latin typeface="Arial" panose="020B0604020202020204" pitchFamily="34" charset="0"/>
                <a:cs typeface="Arial" panose="020B0604020202020204" pitchFamily="34" charset="0"/>
              </a:rPr>
              <a:t> globala a produselor de acest tip. Va rugam sa </a:t>
            </a:r>
            <a:r>
              <a:rPr lang="ro-RO" sz="1600" dirty="0" err="1">
                <a:latin typeface="Arial" panose="020B0604020202020204" pitchFamily="34" charset="0"/>
                <a:cs typeface="Arial" panose="020B0604020202020204" pitchFamily="34" charset="0"/>
              </a:rPr>
              <a:t>notati</a:t>
            </a:r>
            <a:r>
              <a:rPr lang="ro-RO" sz="1600" dirty="0">
                <a:latin typeface="Arial" panose="020B0604020202020204" pitchFamily="34" charset="0"/>
                <a:cs typeface="Arial" panose="020B0604020202020204" pitchFamily="34" charset="0"/>
              </a:rPr>
              <a:t> produsele din </a:t>
            </a:r>
            <a:r>
              <a:rPr lang="ro-RO" sz="1600" dirty="0" err="1">
                <a:latin typeface="Arial" panose="020B0604020202020204" pitchFamily="34" charset="0"/>
                <a:cs typeface="Arial" panose="020B0604020202020204" pitchFamily="34" charset="0"/>
              </a:rPr>
              <a:t>urmatoare</a:t>
            </a:r>
            <a:r>
              <a:rPr lang="ro-RO" sz="1600" dirty="0">
                <a:latin typeface="Arial" panose="020B0604020202020204" pitchFamily="34" charset="0"/>
                <a:cs typeface="Arial" panose="020B0604020202020204" pitchFamily="34" charset="0"/>
              </a:rPr>
              <a:t> lista cu note de la 1 la 5 (1 cel mai </a:t>
            </a:r>
            <a:r>
              <a:rPr lang="ro-RO" sz="1600" dirty="0" err="1">
                <a:latin typeface="Arial" panose="020B0604020202020204" pitchFamily="34" charset="0"/>
                <a:cs typeface="Arial" panose="020B0604020202020204" pitchFamily="34" charset="0"/>
              </a:rPr>
              <a:t>putin</a:t>
            </a:r>
            <a:r>
              <a:rPr lang="ro-RO" sz="1600" dirty="0">
                <a:latin typeface="Arial" panose="020B0604020202020204" pitchFamily="34" charset="0"/>
                <a:cs typeface="Arial" panose="020B0604020202020204" pitchFamily="34" charset="0"/>
              </a:rPr>
              <a:t> interesant pentru Romania si cu impact redus, 5 cel mai interesanta pentru Romania si cu cel mai semnificativ impact, după </a:t>
            </a:r>
            <a:r>
              <a:rPr lang="ro-RO" sz="1600" dirty="0" err="1">
                <a:latin typeface="Arial" panose="020B0604020202020204" pitchFamily="34" charset="0"/>
                <a:cs typeface="Arial" panose="020B0604020202020204" pitchFamily="34" charset="0"/>
              </a:rPr>
              <a:t>parerea</a:t>
            </a:r>
            <a:r>
              <a:rPr lang="ro-RO" sz="1600" dirty="0">
                <a:latin typeface="Arial" panose="020B0604020202020204" pitchFamily="34" charset="0"/>
                <a:cs typeface="Arial" panose="020B0604020202020204" pitchFamily="34" charset="0"/>
              </a:rPr>
              <a:t> Dvs.)</a:t>
            </a:r>
          </a:p>
        </p:txBody>
      </p:sp>
    </p:spTree>
    <p:extLst>
      <p:ext uri="{BB962C8B-B14F-4D97-AF65-F5344CB8AC3E}">
        <p14:creationId xmlns:p14="http://schemas.microsoft.com/office/powerpoint/2010/main" val="40687608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946246" y="692149"/>
            <a:ext cx="7018367" cy="1111483"/>
          </a:xfrm>
        </p:spPr>
        <p:txBody>
          <a:bodyPr/>
          <a:lstStyle/>
          <a:p>
            <a:r>
              <a:rPr lang="ro-RO" dirty="0"/>
              <a:t>Răspunsuri bioproduse chimice</a:t>
            </a:r>
          </a:p>
        </p:txBody>
      </p:sp>
      <p:sp>
        <p:nvSpPr>
          <p:cNvPr id="3" name="Substituent conținut 2"/>
          <p:cNvSpPr>
            <a:spLocks noGrp="1"/>
          </p:cNvSpPr>
          <p:nvPr>
            <p:ph idx="1"/>
          </p:nvPr>
        </p:nvSpPr>
        <p:spPr>
          <a:xfrm>
            <a:off x="327170" y="2121878"/>
            <a:ext cx="2894201" cy="4077588"/>
          </a:xfrm>
        </p:spPr>
        <p:txBody>
          <a:bodyPr/>
          <a:lstStyle/>
          <a:p>
            <a:pPr marL="0" indent="0">
              <a:buNone/>
            </a:pPr>
            <a:r>
              <a:rPr lang="ro-RO" sz="1400" dirty="0" err="1"/>
              <a:t>Respondentii</a:t>
            </a:r>
            <a:r>
              <a:rPr lang="ro-RO" sz="1400" dirty="0"/>
              <a:t> considera ca 19.3 (</a:t>
            </a:r>
            <a:r>
              <a:rPr lang="ro-RO" sz="1400" i="1" dirty="0"/>
              <a:t>Biopesticide si </a:t>
            </a:r>
            <a:r>
              <a:rPr lang="ro-RO" sz="1400" i="1" dirty="0" err="1"/>
              <a:t>biostimulanti</a:t>
            </a:r>
            <a:r>
              <a:rPr lang="ro-RO" sz="1400" i="1" dirty="0"/>
              <a:t> pentru plante)</a:t>
            </a:r>
            <a:r>
              <a:rPr lang="ro-RO" sz="1400" dirty="0"/>
              <a:t>  este </a:t>
            </a:r>
            <a:r>
              <a:rPr lang="ro-RO" sz="1400" dirty="0" err="1"/>
              <a:t>directia</a:t>
            </a:r>
            <a:r>
              <a:rPr lang="ro-RO" sz="1400" dirty="0"/>
              <a:t> cu cel mai semnificativ impact, </a:t>
            </a:r>
            <a:r>
              <a:rPr lang="ro-RO" sz="1400" dirty="0" err="1"/>
              <a:t>avand</a:t>
            </a:r>
            <a:r>
              <a:rPr lang="ro-RO" sz="1400" dirty="0"/>
              <a:t> 72.0%  scoruri 5 si </a:t>
            </a:r>
            <a:r>
              <a:rPr lang="ro-RO" sz="1400" dirty="0" err="1"/>
              <a:t>totodata</a:t>
            </a:r>
            <a:r>
              <a:rPr lang="ro-RO" sz="1400" dirty="0"/>
              <a:t> cel mai ridicat  procent de scoruri superioare 4 si 5, 88%. </a:t>
            </a:r>
            <a:r>
              <a:rPr lang="ro-RO" sz="1400" dirty="0" err="1"/>
              <a:t>Urmeaza</a:t>
            </a:r>
            <a:r>
              <a:rPr lang="ro-RO" sz="1400" dirty="0"/>
              <a:t> </a:t>
            </a:r>
            <a:r>
              <a:rPr lang="ro-RO" sz="1400" dirty="0" err="1"/>
              <a:t>directia</a:t>
            </a:r>
            <a:r>
              <a:rPr lang="ro-RO" sz="1400" dirty="0"/>
              <a:t> 19.4 (</a:t>
            </a:r>
            <a:r>
              <a:rPr lang="ro-RO" sz="1400" i="1" dirty="0"/>
              <a:t>Bioplastice si intermediari</a:t>
            </a:r>
            <a:r>
              <a:rPr lang="ro-RO" sz="1400" dirty="0"/>
              <a:t>) cu 56% de scoruri in evaluarea impactului. </a:t>
            </a:r>
          </a:p>
          <a:p>
            <a:pPr marL="0" indent="0">
              <a:buNone/>
            </a:pPr>
            <a:r>
              <a:rPr lang="ro-RO" sz="1400" dirty="0" err="1"/>
              <a:t>Directia</a:t>
            </a:r>
            <a:r>
              <a:rPr lang="ro-RO" sz="1400" dirty="0"/>
              <a:t> 2 (</a:t>
            </a:r>
            <a:r>
              <a:rPr lang="ro-RO" sz="1400" i="1" dirty="0" err="1"/>
              <a:t>Biolubrifianti</a:t>
            </a:r>
            <a:r>
              <a:rPr lang="ro-RO" sz="1400" dirty="0"/>
              <a:t>) este </a:t>
            </a:r>
            <a:r>
              <a:rPr lang="ro-RO" sz="1400" dirty="0" err="1"/>
              <a:t>directia</a:t>
            </a:r>
            <a:r>
              <a:rPr lang="ro-RO" sz="1400" dirty="0"/>
              <a:t> considerata cu impactul cel mai redus, </a:t>
            </a:r>
            <a:r>
              <a:rPr lang="ro-RO" sz="1400" dirty="0" err="1"/>
              <a:t>avand</a:t>
            </a:r>
            <a:r>
              <a:rPr lang="ro-RO" sz="1400" dirty="0"/>
              <a:t> doar 33.3% de scoruri 5 si cel mai mare procent de scoruri 1-3, tot un procent de 33%.</a:t>
            </a:r>
            <a:endParaRPr lang="ro-RO" sz="1400" dirty="0">
              <a:latin typeface="Arial" panose="020B0604020202020204" pitchFamily="34" charset="0"/>
              <a:cs typeface="Arial" panose="020B0604020202020204" pitchFamily="34" charset="0"/>
            </a:endParaRPr>
          </a:p>
        </p:txBody>
      </p:sp>
      <p:pic>
        <p:nvPicPr>
          <p:cNvPr id="4" name="Imagine 3"/>
          <p:cNvPicPr>
            <a:picLocks noChangeAspect="1"/>
          </p:cNvPicPr>
          <p:nvPr/>
        </p:nvPicPr>
        <p:blipFill>
          <a:blip r:embed="rId2"/>
          <a:stretch>
            <a:fillRect/>
          </a:stretch>
        </p:blipFill>
        <p:spPr>
          <a:xfrm>
            <a:off x="3333191" y="2035638"/>
            <a:ext cx="5346655" cy="4011516"/>
          </a:xfrm>
          <a:prstGeom prst="rect">
            <a:avLst/>
          </a:prstGeom>
        </p:spPr>
      </p:pic>
    </p:spTree>
    <p:extLst>
      <p:ext uri="{BB962C8B-B14F-4D97-AF65-F5344CB8AC3E}">
        <p14:creationId xmlns:p14="http://schemas.microsoft.com/office/powerpoint/2010/main" val="18378237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ine 3"/>
          <p:cNvPicPr>
            <a:picLocks noChangeAspect="1"/>
          </p:cNvPicPr>
          <p:nvPr/>
        </p:nvPicPr>
        <p:blipFill rotWithShape="1">
          <a:blip r:embed="rId2" cstate="screen">
            <a:extLst>
              <a:ext uri="{28A0092B-C50C-407E-A947-70E740481C1C}">
                <a14:useLocalDpi xmlns:a14="http://schemas.microsoft.com/office/drawing/2010/main"/>
              </a:ext>
            </a:extLst>
          </a:blip>
          <a:srcRect l="-246"/>
          <a:stretch/>
        </p:blipFill>
        <p:spPr>
          <a:xfrm>
            <a:off x="-8238" y="4179520"/>
            <a:ext cx="3361039" cy="2454255"/>
          </a:xfrm>
          <a:prstGeom prst="rect">
            <a:avLst/>
          </a:prstGeom>
        </p:spPr>
      </p:pic>
      <p:sp>
        <p:nvSpPr>
          <p:cNvPr id="3" name="Subtitlu 2"/>
          <p:cNvSpPr>
            <a:spLocks noGrp="1"/>
          </p:cNvSpPr>
          <p:nvPr>
            <p:ph type="body" sz="quarter" idx="10"/>
          </p:nvPr>
        </p:nvSpPr>
        <p:spPr>
          <a:xfrm>
            <a:off x="3048000" y="4179520"/>
            <a:ext cx="6096000" cy="2454255"/>
          </a:xfrm>
        </p:spPr>
        <p:txBody>
          <a:bodyPr>
            <a:normAutofit/>
          </a:bodyPr>
          <a:lstStyle/>
          <a:p>
            <a:pPr indent="450215" algn="ctr">
              <a:lnSpc>
                <a:spcPct val="120000"/>
              </a:lnSpc>
              <a:spcBef>
                <a:spcPts val="0"/>
              </a:spcBef>
            </a:pPr>
            <a:r>
              <a:rPr lang="en-US" sz="4200" dirty="0" err="1">
                <a:solidFill>
                  <a:schemeClr val="tx1">
                    <a:lumMod val="95000"/>
                    <a:lumOff val="5000"/>
                  </a:schemeClr>
                </a:solidFill>
                <a:latin typeface="Arial Narrow" panose="020B0606020202030204" pitchFamily="34" charset="0"/>
                <a:ea typeface="Calibri" panose="020F0502020204030204" pitchFamily="34" charset="0"/>
              </a:rPr>
              <a:t>Harta</a:t>
            </a:r>
            <a:r>
              <a:rPr lang="en-US" sz="4200" dirty="0">
                <a:solidFill>
                  <a:schemeClr val="tx1">
                    <a:lumMod val="95000"/>
                    <a:lumOff val="5000"/>
                  </a:schemeClr>
                </a:solidFill>
                <a:latin typeface="Arial Narrow" panose="020B0606020202030204" pitchFamily="34" charset="0"/>
                <a:ea typeface="Calibri" panose="020F0502020204030204" pitchFamily="34" charset="0"/>
              </a:rPr>
              <a:t> </a:t>
            </a:r>
            <a:r>
              <a:rPr lang="en-US" sz="4200" dirty="0" err="1">
                <a:solidFill>
                  <a:schemeClr val="tx1">
                    <a:lumMod val="95000"/>
                    <a:lumOff val="5000"/>
                  </a:schemeClr>
                </a:solidFill>
                <a:latin typeface="Arial Narrow" panose="020B0606020202030204" pitchFamily="34" charset="0"/>
                <a:ea typeface="Calibri" panose="020F0502020204030204" pitchFamily="34" charset="0"/>
              </a:rPr>
              <a:t>ecosistemului</a:t>
            </a:r>
            <a:r>
              <a:rPr lang="en-US" sz="4200" dirty="0">
                <a:solidFill>
                  <a:schemeClr val="tx1">
                    <a:lumMod val="95000"/>
                    <a:lumOff val="5000"/>
                  </a:schemeClr>
                </a:solidFill>
                <a:latin typeface="Arial Narrow" panose="020B0606020202030204" pitchFamily="34" charset="0"/>
                <a:ea typeface="Calibri" panose="020F0502020204030204" pitchFamily="34" charset="0"/>
              </a:rPr>
              <a:t> bioeconomic</a:t>
            </a:r>
          </a:p>
        </p:txBody>
      </p:sp>
    </p:spTree>
    <p:extLst>
      <p:ext uri="{BB962C8B-B14F-4D97-AF65-F5344CB8AC3E}">
        <p14:creationId xmlns:p14="http://schemas.microsoft.com/office/powerpoint/2010/main" val="4226829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a:t>Firme de panificație</a:t>
            </a:r>
          </a:p>
        </p:txBody>
      </p:sp>
      <p:pic>
        <p:nvPicPr>
          <p:cNvPr id="3" name="Picture" descr="Figura 17: Harta firmelor de panificatie in functie de profit"/>
          <p:cNvPicPr/>
          <p:nvPr/>
        </p:nvPicPr>
        <p:blipFill>
          <a:blip r:embed="rId2"/>
          <a:stretch>
            <a:fillRect/>
          </a:stretch>
        </p:blipFill>
        <p:spPr bwMode="auto">
          <a:xfrm>
            <a:off x="1679779" y="1607698"/>
            <a:ext cx="5969000" cy="4263390"/>
          </a:xfrm>
          <a:prstGeom prst="rect">
            <a:avLst/>
          </a:prstGeom>
          <a:noFill/>
          <a:ln w="9525">
            <a:noFill/>
            <a:headEnd/>
            <a:tailEnd/>
          </a:ln>
        </p:spPr>
      </p:pic>
    </p:spTree>
    <p:extLst>
      <p:ext uri="{BB962C8B-B14F-4D97-AF65-F5344CB8AC3E}">
        <p14:creationId xmlns:p14="http://schemas.microsoft.com/office/powerpoint/2010/main" val="3899267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err="1"/>
              <a:t>Benchmarking</a:t>
            </a:r>
            <a:r>
              <a:rPr lang="ro-RO" dirty="0"/>
              <a:t> - Italia</a:t>
            </a:r>
          </a:p>
        </p:txBody>
      </p:sp>
      <p:pic>
        <p:nvPicPr>
          <p:cNvPr id="3" name="Imagine 2"/>
          <p:cNvPicPr>
            <a:picLocks noChangeAspect="1"/>
          </p:cNvPicPr>
          <p:nvPr/>
        </p:nvPicPr>
        <p:blipFill>
          <a:blip r:embed="rId2"/>
          <a:stretch>
            <a:fillRect/>
          </a:stretch>
        </p:blipFill>
        <p:spPr>
          <a:xfrm>
            <a:off x="93557" y="2499919"/>
            <a:ext cx="4895707" cy="3644144"/>
          </a:xfrm>
          <a:prstGeom prst="rect">
            <a:avLst/>
          </a:prstGeom>
        </p:spPr>
      </p:pic>
      <p:pic>
        <p:nvPicPr>
          <p:cNvPr id="4" name="Imagine 3"/>
          <p:cNvPicPr>
            <a:picLocks noChangeAspect="1"/>
          </p:cNvPicPr>
          <p:nvPr/>
        </p:nvPicPr>
        <p:blipFill>
          <a:blip r:embed="rId3"/>
          <a:stretch>
            <a:fillRect/>
          </a:stretch>
        </p:blipFill>
        <p:spPr>
          <a:xfrm>
            <a:off x="5116124" y="2560303"/>
            <a:ext cx="3932379" cy="3523376"/>
          </a:xfrm>
          <a:prstGeom prst="rect">
            <a:avLst/>
          </a:prstGeom>
        </p:spPr>
      </p:pic>
      <p:sp>
        <p:nvSpPr>
          <p:cNvPr id="5" name="CasetăText 4"/>
          <p:cNvSpPr txBox="1"/>
          <p:nvPr/>
        </p:nvSpPr>
        <p:spPr>
          <a:xfrm>
            <a:off x="5444455" y="2407640"/>
            <a:ext cx="847288" cy="595619"/>
          </a:xfrm>
          <a:prstGeom prst="rect">
            <a:avLst/>
          </a:prstGeom>
          <a:solidFill>
            <a:schemeClr val="bg1"/>
          </a:solidFill>
        </p:spPr>
        <p:txBody>
          <a:bodyPr wrap="square" rtlCol="0">
            <a:spAutoFit/>
          </a:bodyPr>
          <a:lstStyle/>
          <a:p>
            <a:endParaRPr lang="ro-RO" dirty="0"/>
          </a:p>
        </p:txBody>
      </p:sp>
    </p:spTree>
    <p:extLst>
      <p:ext uri="{BB962C8B-B14F-4D97-AF65-F5344CB8AC3E}">
        <p14:creationId xmlns:p14="http://schemas.microsoft.com/office/powerpoint/2010/main" val="7078523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a:t>Firme de vinificație</a:t>
            </a:r>
          </a:p>
        </p:txBody>
      </p:sp>
      <p:pic>
        <p:nvPicPr>
          <p:cNvPr id="3" name="Picture" descr="Figura 18: Harta firmelor de vinificatie in functie de numarul de firme"/>
          <p:cNvPicPr/>
          <p:nvPr/>
        </p:nvPicPr>
        <p:blipFill>
          <a:blip r:embed="rId2"/>
          <a:stretch>
            <a:fillRect/>
          </a:stretch>
        </p:blipFill>
        <p:spPr bwMode="auto">
          <a:xfrm>
            <a:off x="1980545" y="1725144"/>
            <a:ext cx="5969000" cy="4263390"/>
          </a:xfrm>
          <a:prstGeom prst="rect">
            <a:avLst/>
          </a:prstGeom>
          <a:noFill/>
          <a:ln w="9525">
            <a:noFill/>
            <a:headEnd/>
            <a:tailEnd/>
          </a:ln>
        </p:spPr>
      </p:pic>
    </p:spTree>
    <p:extLst>
      <p:ext uri="{BB962C8B-B14F-4D97-AF65-F5344CB8AC3E}">
        <p14:creationId xmlns:p14="http://schemas.microsoft.com/office/powerpoint/2010/main" val="23299298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a:t>Firme producătoare de bere</a:t>
            </a:r>
          </a:p>
        </p:txBody>
      </p:sp>
      <p:pic>
        <p:nvPicPr>
          <p:cNvPr id="3" name="Picture" descr="Figura 22: Harta firmelor producatoare de bere in functie de numarul de firme"/>
          <p:cNvPicPr/>
          <p:nvPr/>
        </p:nvPicPr>
        <p:blipFill>
          <a:blip r:embed="rId2"/>
          <a:stretch>
            <a:fillRect/>
          </a:stretch>
        </p:blipFill>
        <p:spPr bwMode="auto">
          <a:xfrm>
            <a:off x="1679779" y="1934868"/>
            <a:ext cx="5969000" cy="4263390"/>
          </a:xfrm>
          <a:prstGeom prst="rect">
            <a:avLst/>
          </a:prstGeom>
          <a:noFill/>
          <a:ln w="9525">
            <a:noFill/>
            <a:headEnd/>
            <a:tailEnd/>
          </a:ln>
        </p:spPr>
      </p:pic>
    </p:spTree>
    <p:extLst>
      <p:ext uri="{BB962C8B-B14F-4D97-AF65-F5344CB8AC3E}">
        <p14:creationId xmlns:p14="http://schemas.microsoft.com/office/powerpoint/2010/main" val="17184880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2411413" y="692150"/>
            <a:ext cx="6553200" cy="1052760"/>
          </a:xfrm>
        </p:spPr>
        <p:txBody>
          <a:bodyPr/>
          <a:lstStyle/>
          <a:p>
            <a:r>
              <a:rPr lang="ro-RO" dirty="0"/>
              <a:t>Firme producătoare de sucuri</a:t>
            </a:r>
          </a:p>
        </p:txBody>
      </p:sp>
      <p:pic>
        <p:nvPicPr>
          <p:cNvPr id="3" name="Imagine 2"/>
          <p:cNvPicPr>
            <a:picLocks noChangeAspect="1"/>
          </p:cNvPicPr>
          <p:nvPr/>
        </p:nvPicPr>
        <p:blipFill>
          <a:blip r:embed="rId2"/>
          <a:stretch>
            <a:fillRect/>
          </a:stretch>
        </p:blipFill>
        <p:spPr>
          <a:xfrm>
            <a:off x="1688417" y="1843547"/>
            <a:ext cx="5968501" cy="4261473"/>
          </a:xfrm>
          <a:prstGeom prst="rect">
            <a:avLst/>
          </a:prstGeom>
        </p:spPr>
      </p:pic>
    </p:spTree>
    <p:extLst>
      <p:ext uri="{BB962C8B-B14F-4D97-AF65-F5344CB8AC3E}">
        <p14:creationId xmlns:p14="http://schemas.microsoft.com/office/powerpoint/2010/main" val="5422370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2411413" y="692149"/>
            <a:ext cx="6553200" cy="1318219"/>
          </a:xfrm>
        </p:spPr>
        <p:txBody>
          <a:bodyPr/>
          <a:lstStyle/>
          <a:p>
            <a:r>
              <a:rPr lang="ro-RO" dirty="0"/>
              <a:t>Firme producătoare de lactate și brânzeturi</a:t>
            </a:r>
          </a:p>
        </p:txBody>
      </p:sp>
      <p:pic>
        <p:nvPicPr>
          <p:cNvPr id="3" name="Picture" descr="Figura 30: Harta firmelor producatoare de lactate in functie de numarul de firme"/>
          <p:cNvPicPr/>
          <p:nvPr/>
        </p:nvPicPr>
        <p:blipFill>
          <a:blip r:embed="rId2"/>
          <a:stretch>
            <a:fillRect/>
          </a:stretch>
        </p:blipFill>
        <p:spPr bwMode="auto">
          <a:xfrm>
            <a:off x="1755280" y="2010369"/>
            <a:ext cx="5969000" cy="4263390"/>
          </a:xfrm>
          <a:prstGeom prst="rect">
            <a:avLst/>
          </a:prstGeom>
          <a:noFill/>
          <a:ln w="9525">
            <a:noFill/>
            <a:headEnd/>
            <a:tailEnd/>
          </a:ln>
        </p:spPr>
      </p:pic>
    </p:spTree>
    <p:extLst>
      <p:ext uri="{BB962C8B-B14F-4D97-AF65-F5344CB8AC3E}">
        <p14:creationId xmlns:p14="http://schemas.microsoft.com/office/powerpoint/2010/main" val="24208562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a:t>Firme producătoare de cosmetice</a:t>
            </a:r>
          </a:p>
        </p:txBody>
      </p:sp>
      <p:pic>
        <p:nvPicPr>
          <p:cNvPr id="3" name="Picture" descr="Figura 34: Harta firmelor producatoare de cosmetice in functie de numarul de firme"/>
          <p:cNvPicPr/>
          <p:nvPr/>
        </p:nvPicPr>
        <p:blipFill>
          <a:blip r:embed="rId2"/>
          <a:stretch>
            <a:fillRect/>
          </a:stretch>
        </p:blipFill>
        <p:spPr bwMode="auto">
          <a:xfrm>
            <a:off x="1763668" y="1741921"/>
            <a:ext cx="5969000" cy="4263390"/>
          </a:xfrm>
          <a:prstGeom prst="rect">
            <a:avLst/>
          </a:prstGeom>
          <a:noFill/>
          <a:ln w="9525">
            <a:noFill/>
            <a:headEnd/>
            <a:tailEnd/>
          </a:ln>
        </p:spPr>
      </p:pic>
    </p:spTree>
    <p:extLst>
      <p:ext uri="{BB962C8B-B14F-4D97-AF65-F5344CB8AC3E}">
        <p14:creationId xmlns:p14="http://schemas.microsoft.com/office/powerpoint/2010/main" val="1612445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595619" y="868318"/>
            <a:ext cx="8251549" cy="1100105"/>
          </a:xfrm>
        </p:spPr>
        <p:txBody>
          <a:bodyPr/>
          <a:lstStyle/>
          <a:p>
            <a:r>
              <a:rPr lang="ro-RO" dirty="0"/>
              <a:t>Firme biocombustibili – biogaz – bioenergie - bioproduse</a:t>
            </a:r>
          </a:p>
        </p:txBody>
      </p:sp>
      <p:pic>
        <p:nvPicPr>
          <p:cNvPr id="3" name="Picture" descr="Figura 38: Harta firmelor producatoare de biocombustibili in functie de numarul de firme"/>
          <p:cNvPicPr/>
          <p:nvPr/>
        </p:nvPicPr>
        <p:blipFill>
          <a:blip r:embed="rId2"/>
          <a:stretch>
            <a:fillRect/>
          </a:stretch>
        </p:blipFill>
        <p:spPr bwMode="auto">
          <a:xfrm>
            <a:off x="2032117" y="2085870"/>
            <a:ext cx="5969000" cy="4263390"/>
          </a:xfrm>
          <a:prstGeom prst="rect">
            <a:avLst/>
          </a:prstGeom>
          <a:noFill/>
          <a:ln w="9525">
            <a:noFill/>
            <a:headEnd/>
            <a:tailEnd/>
          </a:ln>
        </p:spPr>
      </p:pic>
    </p:spTree>
    <p:extLst>
      <p:ext uri="{BB962C8B-B14F-4D97-AF65-F5344CB8AC3E}">
        <p14:creationId xmlns:p14="http://schemas.microsoft.com/office/powerpoint/2010/main" val="756445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a:t>Firme nutraceutice</a:t>
            </a:r>
          </a:p>
        </p:txBody>
      </p:sp>
      <p:pic>
        <p:nvPicPr>
          <p:cNvPr id="3" name="Imagine 2"/>
          <p:cNvPicPr>
            <a:picLocks noChangeAspect="1"/>
          </p:cNvPicPr>
          <p:nvPr/>
        </p:nvPicPr>
        <p:blipFill>
          <a:blip r:embed="rId2"/>
          <a:stretch>
            <a:fillRect/>
          </a:stretch>
        </p:blipFill>
        <p:spPr>
          <a:xfrm>
            <a:off x="1688417" y="1910659"/>
            <a:ext cx="5968501" cy="4261473"/>
          </a:xfrm>
          <a:prstGeom prst="rect">
            <a:avLst/>
          </a:prstGeom>
        </p:spPr>
      </p:pic>
    </p:spTree>
    <p:extLst>
      <p:ext uri="{BB962C8B-B14F-4D97-AF65-F5344CB8AC3E}">
        <p14:creationId xmlns:p14="http://schemas.microsoft.com/office/powerpoint/2010/main" val="24884580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a:t>Dezvoltare hartă GIS</a:t>
            </a:r>
          </a:p>
        </p:txBody>
      </p:sp>
      <p:pic>
        <p:nvPicPr>
          <p:cNvPr id="3" name="Picture 24"/>
          <p:cNvPicPr/>
          <p:nvPr/>
        </p:nvPicPr>
        <p:blipFill>
          <a:blip r:embed="rId2">
            <a:extLst>
              <a:ext uri="{28A0092B-C50C-407E-A947-70E740481C1C}">
                <a14:useLocalDpi xmlns:a14="http://schemas.microsoft.com/office/drawing/2010/main" val="0"/>
              </a:ext>
            </a:extLst>
          </a:blip>
          <a:srcRect/>
          <a:stretch>
            <a:fillRect/>
          </a:stretch>
        </p:blipFill>
        <p:spPr bwMode="auto">
          <a:xfrm>
            <a:off x="1818314" y="1789214"/>
            <a:ext cx="5943600" cy="4286250"/>
          </a:xfrm>
          <a:prstGeom prst="rect">
            <a:avLst/>
          </a:prstGeom>
          <a:noFill/>
          <a:ln>
            <a:noFill/>
          </a:ln>
        </p:spPr>
      </p:pic>
    </p:spTree>
    <p:extLst>
      <p:ext uri="{BB962C8B-B14F-4D97-AF65-F5344CB8AC3E}">
        <p14:creationId xmlns:p14="http://schemas.microsoft.com/office/powerpoint/2010/main" val="23639132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a:t>GIS- </a:t>
            </a:r>
            <a:r>
              <a:rPr lang="ro-RO" dirty="0" err="1"/>
              <a:t>zoom</a:t>
            </a:r>
            <a:r>
              <a:rPr lang="ro-RO" dirty="0"/>
              <a:t> geografic</a:t>
            </a:r>
          </a:p>
        </p:txBody>
      </p:sp>
      <p:pic>
        <p:nvPicPr>
          <p:cNvPr id="3" name="Picture 26"/>
          <p:cNvPicPr/>
          <p:nvPr/>
        </p:nvPicPr>
        <p:blipFill>
          <a:blip r:embed="rId2">
            <a:extLst>
              <a:ext uri="{28A0092B-C50C-407E-A947-70E740481C1C}">
                <a14:useLocalDpi xmlns:a14="http://schemas.microsoft.com/office/drawing/2010/main" val="0"/>
              </a:ext>
            </a:extLst>
          </a:blip>
          <a:srcRect/>
          <a:stretch>
            <a:fillRect/>
          </a:stretch>
        </p:blipFill>
        <p:spPr bwMode="auto">
          <a:xfrm>
            <a:off x="1767980" y="2082043"/>
            <a:ext cx="5943600" cy="3314700"/>
          </a:xfrm>
          <a:prstGeom prst="rect">
            <a:avLst/>
          </a:prstGeom>
          <a:noFill/>
          <a:ln>
            <a:noFill/>
          </a:ln>
        </p:spPr>
      </p:pic>
    </p:spTree>
    <p:extLst>
      <p:ext uri="{BB962C8B-B14F-4D97-AF65-F5344CB8AC3E}">
        <p14:creationId xmlns:p14="http://schemas.microsoft.com/office/powerpoint/2010/main" val="39458335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ctrTitle"/>
          </p:nvPr>
        </p:nvSpPr>
        <p:spPr/>
        <p:txBody>
          <a:bodyPr/>
          <a:lstStyle/>
          <a:p>
            <a:r>
              <a:rPr lang="ro-RO" dirty="0"/>
              <a:t>Vă  mulțumesc pentru atenție!</a:t>
            </a:r>
          </a:p>
        </p:txBody>
      </p:sp>
    </p:spTree>
    <p:extLst>
      <p:ext uri="{BB962C8B-B14F-4D97-AF65-F5344CB8AC3E}">
        <p14:creationId xmlns:p14="http://schemas.microsoft.com/office/powerpoint/2010/main" val="3530386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258348" y="692150"/>
            <a:ext cx="7706265" cy="1153428"/>
          </a:xfrm>
        </p:spPr>
        <p:txBody>
          <a:bodyPr/>
          <a:lstStyle/>
          <a:p>
            <a:r>
              <a:rPr lang="ro-RO" dirty="0">
                <a:latin typeface="Arial Narrow" panose="020B0606020202030204" pitchFamily="34" charset="0"/>
              </a:rPr>
              <a:t>Agricultură –industrie alimentară cu profitabilitate ridicată</a:t>
            </a:r>
          </a:p>
        </p:txBody>
      </p:sp>
      <p:pic>
        <p:nvPicPr>
          <p:cNvPr id="3" name="Imagine 2"/>
          <p:cNvPicPr>
            <a:picLocks noChangeAspect="1"/>
          </p:cNvPicPr>
          <p:nvPr/>
        </p:nvPicPr>
        <p:blipFill>
          <a:blip r:embed="rId2"/>
          <a:stretch>
            <a:fillRect/>
          </a:stretch>
        </p:blipFill>
        <p:spPr>
          <a:xfrm>
            <a:off x="1342238" y="1845578"/>
            <a:ext cx="6887333" cy="4890500"/>
          </a:xfrm>
          <a:prstGeom prst="rect">
            <a:avLst/>
          </a:prstGeom>
        </p:spPr>
      </p:pic>
    </p:spTree>
    <p:extLst>
      <p:ext uri="{BB962C8B-B14F-4D97-AF65-F5344CB8AC3E}">
        <p14:creationId xmlns:p14="http://schemas.microsoft.com/office/powerpoint/2010/main" val="244791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a:t>Noi ramuri bioeconomie</a:t>
            </a:r>
          </a:p>
        </p:txBody>
      </p:sp>
      <p:pic>
        <p:nvPicPr>
          <p:cNvPr id="3" name="Imagine 2"/>
          <p:cNvPicPr>
            <a:picLocks noChangeAspect="1"/>
          </p:cNvPicPr>
          <p:nvPr/>
        </p:nvPicPr>
        <p:blipFill>
          <a:blip r:embed="rId2"/>
          <a:stretch>
            <a:fillRect/>
          </a:stretch>
        </p:blipFill>
        <p:spPr>
          <a:xfrm>
            <a:off x="553673" y="1484850"/>
            <a:ext cx="3709385" cy="4917563"/>
          </a:xfrm>
          <a:prstGeom prst="rect">
            <a:avLst/>
          </a:prstGeom>
        </p:spPr>
      </p:pic>
      <p:pic>
        <p:nvPicPr>
          <p:cNvPr id="4" name="Imagine 3"/>
          <p:cNvPicPr>
            <a:picLocks noChangeAspect="1"/>
          </p:cNvPicPr>
          <p:nvPr/>
        </p:nvPicPr>
        <p:blipFill>
          <a:blip r:embed="rId3"/>
          <a:stretch>
            <a:fillRect/>
          </a:stretch>
        </p:blipFill>
        <p:spPr>
          <a:xfrm>
            <a:off x="4724760" y="1494853"/>
            <a:ext cx="3875507" cy="4907560"/>
          </a:xfrm>
          <a:prstGeom prst="rect">
            <a:avLst/>
          </a:prstGeom>
        </p:spPr>
      </p:pic>
    </p:spTree>
    <p:extLst>
      <p:ext uri="{BB962C8B-B14F-4D97-AF65-F5344CB8AC3E}">
        <p14:creationId xmlns:p14="http://schemas.microsoft.com/office/powerpoint/2010/main" val="1864795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2411413" y="692150"/>
            <a:ext cx="6553200" cy="1086316"/>
          </a:xfrm>
        </p:spPr>
        <p:txBody>
          <a:bodyPr/>
          <a:lstStyle/>
          <a:p>
            <a:r>
              <a:rPr lang="ro-RO" dirty="0"/>
              <a:t>Concluzii generale analiză potențial bioeconomic</a:t>
            </a:r>
          </a:p>
        </p:txBody>
      </p:sp>
      <p:sp>
        <p:nvSpPr>
          <p:cNvPr id="3" name="Substituent conținut 2"/>
          <p:cNvSpPr>
            <a:spLocks noGrp="1"/>
          </p:cNvSpPr>
          <p:nvPr>
            <p:ph idx="1"/>
          </p:nvPr>
        </p:nvSpPr>
        <p:spPr>
          <a:xfrm>
            <a:off x="260059" y="1954635"/>
            <a:ext cx="8499766" cy="4352503"/>
          </a:xfrm>
        </p:spPr>
        <p:txBody>
          <a:bodyPr/>
          <a:lstStyle/>
          <a:p>
            <a:r>
              <a:rPr lang="ro-RO" dirty="0"/>
              <a:t>România are un potențial bioeconomic semnificativ, atât în sectorul producerii, cât și în cel al procesării resurselor regenerabile</a:t>
            </a:r>
          </a:p>
          <a:p>
            <a:r>
              <a:rPr lang="ro-RO" dirty="0"/>
              <a:t>Infrastructura nu este suficient dezvoltată, limitând valorificarea potențialului bioeconomic</a:t>
            </a:r>
          </a:p>
          <a:p>
            <a:r>
              <a:rPr lang="ro-RO" dirty="0"/>
              <a:t>Lanțurile valorice din bioeconomia României sunt lineare, multe dintre co-produse devenind deșeuri</a:t>
            </a:r>
          </a:p>
          <a:p>
            <a:r>
              <a:rPr lang="ro-RO" dirty="0"/>
              <a:t>Există un deficit semnificativ de forță de muncă calificată </a:t>
            </a:r>
          </a:p>
        </p:txBody>
      </p:sp>
    </p:spTree>
    <p:extLst>
      <p:ext uri="{BB962C8B-B14F-4D97-AF65-F5344CB8AC3E}">
        <p14:creationId xmlns:p14="http://schemas.microsoft.com/office/powerpoint/2010/main" val="2590194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u 3"/>
          <p:cNvSpPr>
            <a:spLocks noGrp="1"/>
          </p:cNvSpPr>
          <p:nvPr>
            <p:ph type="title"/>
          </p:nvPr>
        </p:nvSpPr>
        <p:spPr>
          <a:xfrm>
            <a:off x="2277189" y="1061265"/>
            <a:ext cx="6553200" cy="2604723"/>
          </a:xfrm>
        </p:spPr>
        <p:txBody>
          <a:bodyPr/>
          <a:lstStyle/>
          <a:p>
            <a:r>
              <a:rPr lang="ro-RO" dirty="0"/>
              <a:t>Infrastructura nu este suficient dezvoltată, limitând valorificarea potențialului bioeconomic</a:t>
            </a:r>
            <a:br>
              <a:rPr lang="ro-RO" dirty="0"/>
            </a:br>
            <a:endParaRPr lang="ro-RO" dirty="0"/>
          </a:p>
        </p:txBody>
      </p:sp>
      <p:sp>
        <p:nvSpPr>
          <p:cNvPr id="3" name="Substituent conținut 2"/>
          <p:cNvSpPr>
            <a:spLocks noGrp="1"/>
          </p:cNvSpPr>
          <p:nvPr>
            <p:ph idx="1"/>
          </p:nvPr>
        </p:nvSpPr>
        <p:spPr>
          <a:xfrm>
            <a:off x="1057290" y="3967994"/>
            <a:ext cx="7643812" cy="1400962"/>
          </a:xfrm>
        </p:spPr>
        <p:txBody>
          <a:bodyPr/>
          <a:lstStyle/>
          <a:p>
            <a:r>
              <a:rPr lang="ro-RO" dirty="0"/>
              <a:t>Dacă producția culturilor de câmp ar crește cu 50% România nu ar avea unde să depoziteze recolta suplimentară…</a:t>
            </a:r>
          </a:p>
        </p:txBody>
      </p:sp>
    </p:spTree>
    <p:extLst>
      <p:ext uri="{BB962C8B-B14F-4D97-AF65-F5344CB8AC3E}">
        <p14:creationId xmlns:p14="http://schemas.microsoft.com/office/powerpoint/2010/main" val="452516782"/>
      </p:ext>
    </p:extLst>
  </p:cSld>
  <p:clrMapOvr>
    <a:masterClrMapping/>
  </p:clrMapOvr>
</p:sld>
</file>

<file path=ppt/theme/theme1.xml><?xml version="1.0" encoding="utf-8"?>
<a:theme xmlns:a="http://schemas.openxmlformats.org/drawingml/2006/main" name="1_template">
  <a:themeElements>
    <a:clrScheme name="template 5">
      <a:dk1>
        <a:srgbClr val="5F5F5F"/>
      </a:dk1>
      <a:lt1>
        <a:srgbClr val="FFFFFF"/>
      </a:lt1>
      <a:dk2>
        <a:srgbClr val="006600"/>
      </a:dk2>
      <a:lt2>
        <a:srgbClr val="CC6600"/>
      </a:lt2>
      <a:accent1>
        <a:srgbClr val="99CC00"/>
      </a:accent1>
      <a:accent2>
        <a:srgbClr val="FFCC66"/>
      </a:accent2>
      <a:accent3>
        <a:srgbClr val="FFFFFF"/>
      </a:accent3>
      <a:accent4>
        <a:srgbClr val="505050"/>
      </a:accent4>
      <a:accent5>
        <a:srgbClr val="CAE2AA"/>
      </a:accent5>
      <a:accent6>
        <a:srgbClr val="E7B95C"/>
      </a:accent6>
      <a:hlink>
        <a:srgbClr val="FFCC00"/>
      </a:hlink>
      <a:folHlink>
        <a:srgbClr val="DDDDDD"/>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template 1">
        <a:dk1>
          <a:srgbClr val="5F5F5F"/>
        </a:dk1>
        <a:lt1>
          <a:srgbClr val="FFFFFF"/>
        </a:lt1>
        <a:dk2>
          <a:srgbClr val="006600"/>
        </a:dk2>
        <a:lt2>
          <a:srgbClr val="FFCC99"/>
        </a:lt2>
        <a:accent1>
          <a:srgbClr val="339966"/>
        </a:accent1>
        <a:accent2>
          <a:srgbClr val="CC9900"/>
        </a:accent2>
        <a:accent3>
          <a:srgbClr val="FFFFFF"/>
        </a:accent3>
        <a:accent4>
          <a:srgbClr val="505050"/>
        </a:accent4>
        <a:accent5>
          <a:srgbClr val="ADCAB8"/>
        </a:accent5>
        <a:accent6>
          <a:srgbClr val="B98A00"/>
        </a:accent6>
        <a:hlink>
          <a:srgbClr val="FF9900"/>
        </a:hlink>
        <a:folHlink>
          <a:srgbClr val="C0C0C0"/>
        </a:folHlink>
      </a:clrScheme>
      <a:clrMap bg1="lt1" tx1="dk1" bg2="lt2" tx2="dk2" accent1="accent1" accent2="accent2" accent3="accent3" accent4="accent4" accent5="accent5" accent6="accent6" hlink="hlink" folHlink="folHlink"/>
    </a:extraClrScheme>
    <a:extraClrScheme>
      <a:clrScheme name="template 2">
        <a:dk1>
          <a:srgbClr val="5F5F5F"/>
        </a:dk1>
        <a:lt1>
          <a:srgbClr val="FFFFFF"/>
        </a:lt1>
        <a:dk2>
          <a:srgbClr val="006600"/>
        </a:dk2>
        <a:lt2>
          <a:srgbClr val="FFCC99"/>
        </a:lt2>
        <a:accent1>
          <a:srgbClr val="00CC00"/>
        </a:accent1>
        <a:accent2>
          <a:srgbClr val="CC9900"/>
        </a:accent2>
        <a:accent3>
          <a:srgbClr val="FFFFFF"/>
        </a:accent3>
        <a:accent4>
          <a:srgbClr val="505050"/>
        </a:accent4>
        <a:accent5>
          <a:srgbClr val="AAE2AA"/>
        </a:accent5>
        <a:accent6>
          <a:srgbClr val="B98A00"/>
        </a:accent6>
        <a:hlink>
          <a:srgbClr val="FFCC00"/>
        </a:hlink>
        <a:folHlink>
          <a:srgbClr val="DDDDDD"/>
        </a:folHlink>
      </a:clrScheme>
      <a:clrMap bg1="lt1" tx1="dk1" bg2="lt2" tx2="dk2" accent1="accent1" accent2="accent2" accent3="accent3" accent4="accent4" accent5="accent5" accent6="accent6" hlink="hlink" folHlink="folHlink"/>
    </a:extraClrScheme>
    <a:extraClrScheme>
      <a:clrScheme name="template 3">
        <a:dk1>
          <a:srgbClr val="5F5F5F"/>
        </a:dk1>
        <a:lt1>
          <a:srgbClr val="FFFFFF"/>
        </a:lt1>
        <a:dk2>
          <a:srgbClr val="006600"/>
        </a:dk2>
        <a:lt2>
          <a:srgbClr val="CC6600"/>
        </a:lt2>
        <a:accent1>
          <a:srgbClr val="339966"/>
        </a:accent1>
        <a:accent2>
          <a:srgbClr val="FFCC00"/>
        </a:accent2>
        <a:accent3>
          <a:srgbClr val="FFFFFF"/>
        </a:accent3>
        <a:accent4>
          <a:srgbClr val="505050"/>
        </a:accent4>
        <a:accent5>
          <a:srgbClr val="ADCAB8"/>
        </a:accent5>
        <a:accent6>
          <a:srgbClr val="E7B9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template 4">
        <a:dk1>
          <a:srgbClr val="5F5F5F"/>
        </a:dk1>
        <a:lt1>
          <a:srgbClr val="FFFFFF"/>
        </a:lt1>
        <a:dk2>
          <a:srgbClr val="006600"/>
        </a:dk2>
        <a:lt2>
          <a:srgbClr val="CC6600"/>
        </a:lt2>
        <a:accent1>
          <a:srgbClr val="99CC00"/>
        </a:accent1>
        <a:accent2>
          <a:srgbClr val="FFCC00"/>
        </a:accent2>
        <a:accent3>
          <a:srgbClr val="FFFFFF"/>
        </a:accent3>
        <a:accent4>
          <a:srgbClr val="505050"/>
        </a:accent4>
        <a:accent5>
          <a:srgbClr val="CAE2AA"/>
        </a:accent5>
        <a:accent6>
          <a:srgbClr val="E7B9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template 5">
        <a:dk1>
          <a:srgbClr val="5F5F5F"/>
        </a:dk1>
        <a:lt1>
          <a:srgbClr val="FFFFFF"/>
        </a:lt1>
        <a:dk2>
          <a:srgbClr val="006600"/>
        </a:dk2>
        <a:lt2>
          <a:srgbClr val="CC6600"/>
        </a:lt2>
        <a:accent1>
          <a:srgbClr val="99CC00"/>
        </a:accent1>
        <a:accent2>
          <a:srgbClr val="FFCC66"/>
        </a:accent2>
        <a:accent3>
          <a:srgbClr val="FFFFFF"/>
        </a:accent3>
        <a:accent4>
          <a:srgbClr val="505050"/>
        </a:accent4>
        <a:accent5>
          <a:srgbClr val="CAE2AA"/>
        </a:accent5>
        <a:accent6>
          <a:srgbClr val="E7B95C"/>
        </a:accent6>
        <a:hlink>
          <a:srgbClr val="FFCC00"/>
        </a:hlink>
        <a:folHlink>
          <a:srgbClr val="DDDDD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ă Office">
  <a:themeElements>
    <a:clrScheme name="Temă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ă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ă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emplate-17">
  <a:themeElements>
    <a:clrScheme name="template 5">
      <a:dk1>
        <a:srgbClr val="5F5F5F"/>
      </a:dk1>
      <a:lt1>
        <a:srgbClr val="FFFFFF"/>
      </a:lt1>
      <a:dk2>
        <a:srgbClr val="006600"/>
      </a:dk2>
      <a:lt2>
        <a:srgbClr val="CC6600"/>
      </a:lt2>
      <a:accent1>
        <a:srgbClr val="99CC00"/>
      </a:accent1>
      <a:accent2>
        <a:srgbClr val="FFCC66"/>
      </a:accent2>
      <a:accent3>
        <a:srgbClr val="FFFFFF"/>
      </a:accent3>
      <a:accent4>
        <a:srgbClr val="505050"/>
      </a:accent4>
      <a:accent5>
        <a:srgbClr val="CAE2AA"/>
      </a:accent5>
      <a:accent6>
        <a:srgbClr val="E7B95C"/>
      </a:accent6>
      <a:hlink>
        <a:srgbClr val="FFCC00"/>
      </a:hlink>
      <a:folHlink>
        <a:srgbClr val="DDDDDD"/>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plate 1">
        <a:dk1>
          <a:srgbClr val="5F5F5F"/>
        </a:dk1>
        <a:lt1>
          <a:srgbClr val="FFFFFF"/>
        </a:lt1>
        <a:dk2>
          <a:srgbClr val="006600"/>
        </a:dk2>
        <a:lt2>
          <a:srgbClr val="FFCC99"/>
        </a:lt2>
        <a:accent1>
          <a:srgbClr val="339966"/>
        </a:accent1>
        <a:accent2>
          <a:srgbClr val="CC9900"/>
        </a:accent2>
        <a:accent3>
          <a:srgbClr val="FFFFFF"/>
        </a:accent3>
        <a:accent4>
          <a:srgbClr val="505050"/>
        </a:accent4>
        <a:accent5>
          <a:srgbClr val="ADCAB8"/>
        </a:accent5>
        <a:accent6>
          <a:srgbClr val="B98A00"/>
        </a:accent6>
        <a:hlink>
          <a:srgbClr val="FF9900"/>
        </a:hlink>
        <a:folHlink>
          <a:srgbClr val="C0C0C0"/>
        </a:folHlink>
      </a:clrScheme>
      <a:clrMap bg1="lt1" tx1="dk1" bg2="lt2" tx2="dk2" accent1="accent1" accent2="accent2" accent3="accent3" accent4="accent4" accent5="accent5" accent6="accent6" hlink="hlink" folHlink="folHlink"/>
    </a:extraClrScheme>
    <a:extraClrScheme>
      <a:clrScheme name="template 2">
        <a:dk1>
          <a:srgbClr val="5F5F5F"/>
        </a:dk1>
        <a:lt1>
          <a:srgbClr val="FFFFFF"/>
        </a:lt1>
        <a:dk2>
          <a:srgbClr val="006600"/>
        </a:dk2>
        <a:lt2>
          <a:srgbClr val="FFCC99"/>
        </a:lt2>
        <a:accent1>
          <a:srgbClr val="00CC00"/>
        </a:accent1>
        <a:accent2>
          <a:srgbClr val="CC9900"/>
        </a:accent2>
        <a:accent3>
          <a:srgbClr val="FFFFFF"/>
        </a:accent3>
        <a:accent4>
          <a:srgbClr val="505050"/>
        </a:accent4>
        <a:accent5>
          <a:srgbClr val="AAE2AA"/>
        </a:accent5>
        <a:accent6>
          <a:srgbClr val="B98A00"/>
        </a:accent6>
        <a:hlink>
          <a:srgbClr val="FFCC00"/>
        </a:hlink>
        <a:folHlink>
          <a:srgbClr val="DDDDDD"/>
        </a:folHlink>
      </a:clrScheme>
      <a:clrMap bg1="lt1" tx1="dk1" bg2="lt2" tx2="dk2" accent1="accent1" accent2="accent2" accent3="accent3" accent4="accent4" accent5="accent5" accent6="accent6" hlink="hlink" folHlink="folHlink"/>
    </a:extraClrScheme>
    <a:extraClrScheme>
      <a:clrScheme name="template 3">
        <a:dk1>
          <a:srgbClr val="5F5F5F"/>
        </a:dk1>
        <a:lt1>
          <a:srgbClr val="FFFFFF"/>
        </a:lt1>
        <a:dk2>
          <a:srgbClr val="006600"/>
        </a:dk2>
        <a:lt2>
          <a:srgbClr val="CC6600"/>
        </a:lt2>
        <a:accent1>
          <a:srgbClr val="339966"/>
        </a:accent1>
        <a:accent2>
          <a:srgbClr val="FFCC00"/>
        </a:accent2>
        <a:accent3>
          <a:srgbClr val="FFFFFF"/>
        </a:accent3>
        <a:accent4>
          <a:srgbClr val="505050"/>
        </a:accent4>
        <a:accent5>
          <a:srgbClr val="ADCAB8"/>
        </a:accent5>
        <a:accent6>
          <a:srgbClr val="E7B9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template 4">
        <a:dk1>
          <a:srgbClr val="5F5F5F"/>
        </a:dk1>
        <a:lt1>
          <a:srgbClr val="FFFFFF"/>
        </a:lt1>
        <a:dk2>
          <a:srgbClr val="006600"/>
        </a:dk2>
        <a:lt2>
          <a:srgbClr val="CC6600"/>
        </a:lt2>
        <a:accent1>
          <a:srgbClr val="99CC00"/>
        </a:accent1>
        <a:accent2>
          <a:srgbClr val="FFCC00"/>
        </a:accent2>
        <a:accent3>
          <a:srgbClr val="FFFFFF"/>
        </a:accent3>
        <a:accent4>
          <a:srgbClr val="505050"/>
        </a:accent4>
        <a:accent5>
          <a:srgbClr val="CAE2AA"/>
        </a:accent5>
        <a:accent6>
          <a:srgbClr val="E7B9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template 5">
        <a:dk1>
          <a:srgbClr val="5F5F5F"/>
        </a:dk1>
        <a:lt1>
          <a:srgbClr val="FFFFFF"/>
        </a:lt1>
        <a:dk2>
          <a:srgbClr val="006600"/>
        </a:dk2>
        <a:lt2>
          <a:srgbClr val="CC6600"/>
        </a:lt2>
        <a:accent1>
          <a:srgbClr val="99CC00"/>
        </a:accent1>
        <a:accent2>
          <a:srgbClr val="FFCC66"/>
        </a:accent2>
        <a:accent3>
          <a:srgbClr val="FFFFFF"/>
        </a:accent3>
        <a:accent4>
          <a:srgbClr val="505050"/>
        </a:accent4>
        <a:accent5>
          <a:srgbClr val="CAE2AA"/>
        </a:accent5>
        <a:accent6>
          <a:srgbClr val="E7B95C"/>
        </a:accent6>
        <a:hlink>
          <a:srgbClr val="FFCC00"/>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605</TotalTime>
  <Words>2778</Words>
  <Application>Microsoft Office PowerPoint</Application>
  <PresentationFormat>Expunere pe ecran (4:3)</PresentationFormat>
  <Paragraphs>573</Paragraphs>
  <Slides>59</Slides>
  <Notes>1</Notes>
  <HiddenSlides>0</HiddenSlides>
  <MMClips>0</MMClips>
  <ScaleCrop>false</ScaleCrop>
  <HeadingPairs>
    <vt:vector size="8" baseType="variant">
      <vt:variant>
        <vt:lpstr>Fonturi utilizate</vt:lpstr>
      </vt:variant>
      <vt:variant>
        <vt:i4>7</vt:i4>
      </vt:variant>
      <vt:variant>
        <vt:lpstr>Temă</vt:lpstr>
      </vt:variant>
      <vt:variant>
        <vt:i4>4</vt:i4>
      </vt:variant>
      <vt:variant>
        <vt:lpstr>Servere OLE încorporate</vt:lpstr>
      </vt:variant>
      <vt:variant>
        <vt:i4>1</vt:i4>
      </vt:variant>
      <vt:variant>
        <vt:lpstr>Titluri diapozitive</vt:lpstr>
      </vt:variant>
      <vt:variant>
        <vt:i4>59</vt:i4>
      </vt:variant>
    </vt:vector>
  </HeadingPairs>
  <TitlesOfParts>
    <vt:vector size="71" baseType="lpstr">
      <vt:lpstr>SimSun</vt:lpstr>
      <vt:lpstr>Arial</vt:lpstr>
      <vt:lpstr>Arial Narrow</vt:lpstr>
      <vt:lpstr>Calibri</vt:lpstr>
      <vt:lpstr>Calibri Light</vt:lpstr>
      <vt:lpstr>Cambria</vt:lpstr>
      <vt:lpstr>Times New Roman</vt:lpstr>
      <vt:lpstr>1_template</vt:lpstr>
      <vt:lpstr>Temă Office</vt:lpstr>
      <vt:lpstr>1_Office Theme</vt:lpstr>
      <vt:lpstr>1_template-17</vt:lpstr>
      <vt:lpstr>Visio</vt:lpstr>
      <vt:lpstr>Cercetari privind identificarea priorităților de dezvoltare a bioeconomiei în România pentru perioada 2016-2030</vt:lpstr>
      <vt:lpstr>Bioeconomia în UE</vt:lpstr>
      <vt:lpstr>Bio-economia în România</vt:lpstr>
      <vt:lpstr>Bio-economia în România</vt:lpstr>
      <vt:lpstr>Benchmarking - Italia</vt:lpstr>
      <vt:lpstr>Agricultură –industrie alimentară cu profitabilitate ridicată</vt:lpstr>
      <vt:lpstr>Noi ramuri bioeconomie</vt:lpstr>
      <vt:lpstr>Concluzii generale analiză potențial bioeconomic</vt:lpstr>
      <vt:lpstr>Infrastructura nu este suficient dezvoltată, limitând valorificarea potențialului bioeconomic </vt:lpstr>
      <vt:lpstr>Intensificare durabilă producere bioresurse</vt:lpstr>
      <vt:lpstr>Analiza comparativă producţie grâu -2013</vt:lpstr>
      <vt:lpstr>România nu dispune de o infrastructură suficientă pentru de stocarea unei producții agricole superioare</vt:lpstr>
      <vt:lpstr>Silobag</vt:lpstr>
      <vt:lpstr>Silobag</vt:lpstr>
      <vt:lpstr>Silobag</vt:lpstr>
      <vt:lpstr>Utilizarea „inteligentă” a bioresurselor</vt:lpstr>
      <vt:lpstr>Subproduse ale industriei alimentare</vt:lpstr>
      <vt:lpstr>Proiecte de valorificare subproduse prin biorafinare</vt:lpstr>
      <vt:lpstr>Exemple de bune practici</vt:lpstr>
      <vt:lpstr>Prezentare PowerPoint</vt:lpstr>
      <vt:lpstr>Prezentare PowerPoint</vt:lpstr>
      <vt:lpstr>Agenda Strategică de Cercetare și Inovare</vt:lpstr>
      <vt:lpstr>Recuperarea fosforului sub formă de struvit din digestatul lichid de la biogaz</vt:lpstr>
      <vt:lpstr>Exemple de bune practici</vt:lpstr>
      <vt:lpstr>Analiză potențial sector producere bioresurse</vt:lpstr>
      <vt:lpstr>Prezentare PowerPoint</vt:lpstr>
      <vt:lpstr>Cifra de afaceri a companiilor de producere de bioresurse </vt:lpstr>
      <vt:lpstr>Tip de întreprinderi bioeconomie</vt:lpstr>
      <vt:lpstr>Inclusiv întreprinderi participante PS.CCE</vt:lpstr>
      <vt:lpstr>Intreprinderi bioeconomie</vt:lpstr>
      <vt:lpstr>Analiză firme</vt:lpstr>
      <vt:lpstr>Chestionar agricultură</vt:lpstr>
      <vt:lpstr>Răspunsuri agricultură</vt:lpstr>
      <vt:lpstr>Noi plante tehnice de cultură</vt:lpstr>
      <vt:lpstr>Noi plante tehnice de cultură</vt:lpstr>
      <vt:lpstr>Noi plante tehnice de cultură</vt:lpstr>
      <vt:lpstr>Chestionar silvicultură</vt:lpstr>
      <vt:lpstr>Răspunsuri silvicultură</vt:lpstr>
      <vt:lpstr>Chestionar Medicină veterinară și zootehnie</vt:lpstr>
      <vt:lpstr>Răspunsuri medicină veterinară și zootehnie</vt:lpstr>
      <vt:lpstr>Chestionar biocombustibili</vt:lpstr>
      <vt:lpstr>Răspunsuri biocombustibili</vt:lpstr>
      <vt:lpstr>Chestionar biotehnologii</vt:lpstr>
      <vt:lpstr>Răspunsuri biotehnologii</vt:lpstr>
      <vt:lpstr>Studiu foresight UEFISCDI</vt:lpstr>
      <vt:lpstr>Chestionar bioproduse chimice</vt:lpstr>
      <vt:lpstr>Răspunsuri bioproduse chimice</vt:lpstr>
      <vt:lpstr>Prezentare PowerPoint</vt:lpstr>
      <vt:lpstr>Firme de panificație</vt:lpstr>
      <vt:lpstr>Firme de vinificație</vt:lpstr>
      <vt:lpstr>Firme producătoare de bere</vt:lpstr>
      <vt:lpstr>Firme producătoare de sucuri</vt:lpstr>
      <vt:lpstr>Firme producătoare de lactate și brânzeturi</vt:lpstr>
      <vt:lpstr>Firme producătoare de cosmetice</vt:lpstr>
      <vt:lpstr>Firme biocombustibili – biogaz – bioenergie - bioproduse</vt:lpstr>
      <vt:lpstr>Firme nutraceutice</vt:lpstr>
      <vt:lpstr>Dezvoltare hartă GIS</vt:lpstr>
      <vt:lpstr>GIS- zoom geografic</vt:lpstr>
      <vt:lpstr>Vă  mulțumesc pentru atenție!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Cercetari privind identificarea priorităților de dezvoltare a bioeconomiei în România pentru perioada 2016-2030</dc:title>
  <dc:creator>Florin Oancea</dc:creator>
  <cp:lastModifiedBy>Florin Oancea</cp:lastModifiedBy>
  <cp:revision>54</cp:revision>
  <dcterms:created xsi:type="dcterms:W3CDTF">2016-12-02T08:51:34Z</dcterms:created>
  <dcterms:modified xsi:type="dcterms:W3CDTF">2017-04-05T17:52:08Z</dcterms:modified>
</cp:coreProperties>
</file>